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7"/>
  </p:notesMasterIdLst>
  <p:sldIdLst>
    <p:sldId id="256" r:id="rId2"/>
    <p:sldId id="463" r:id="rId3"/>
    <p:sldId id="483" r:id="rId4"/>
    <p:sldId id="502" r:id="rId5"/>
    <p:sldId id="503" r:id="rId6"/>
    <p:sldId id="485" r:id="rId7"/>
    <p:sldId id="501" r:id="rId8"/>
    <p:sldId id="486" r:id="rId9"/>
    <p:sldId id="487" r:id="rId10"/>
    <p:sldId id="504" r:id="rId11"/>
    <p:sldId id="505" r:id="rId12"/>
    <p:sldId id="506" r:id="rId13"/>
    <p:sldId id="492" r:id="rId14"/>
    <p:sldId id="490" r:id="rId15"/>
    <p:sldId id="491" r:id="rId16"/>
    <p:sldId id="489" r:id="rId17"/>
    <p:sldId id="493" r:id="rId18"/>
    <p:sldId id="494" r:id="rId19"/>
    <p:sldId id="495" r:id="rId20"/>
    <p:sldId id="497" r:id="rId21"/>
    <p:sldId id="477" r:id="rId22"/>
    <p:sldId id="399" r:id="rId23"/>
    <p:sldId id="409" r:id="rId24"/>
    <p:sldId id="481" r:id="rId25"/>
    <p:sldId id="4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69" autoAdjust="0"/>
    <p:restoredTop sz="95326" autoAdjust="0"/>
  </p:normalViewPr>
  <p:slideViewPr>
    <p:cSldViewPr snapToGrid="0">
      <p:cViewPr varScale="1">
        <p:scale>
          <a:sx n="88" d="100"/>
          <a:sy n="88" d="100"/>
        </p:scale>
        <p:origin x="6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eg>
</file>

<file path=ppt/media/image18.jpeg>
</file>

<file path=ppt/media/image19.tiff>
</file>

<file path=ppt/media/image2.png>
</file>

<file path=ppt/media/image20.tiff>
</file>

<file path=ppt/media/image21.tiff>
</file>

<file path=ppt/media/image22.tiff>
</file>

<file path=ppt/media/image23.jpeg>
</file>

<file path=ppt/media/image24.jpg>
</file>

<file path=ppt/media/image25.jpg>
</file>

<file path=ppt/media/image26.jpg>
</file>

<file path=ppt/media/image27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sap.com/viewer/cc0c305d2fab47bd808adcad3ca7ee9d/7.5.9/en-US/f8af07bb0770414bb38a25cae29a12e9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10" Type="http://schemas.openxmlformats.org/officeDocument/2006/relationships/image" Target="../media/image2.png"/><Relationship Id="rId4" Type="http://schemas.openxmlformats.org/officeDocument/2006/relationships/image" Target="../media/image19.tiff"/><Relationship Id="rId9" Type="http://schemas.openxmlformats.org/officeDocument/2006/relationships/hyperlink" Target="https://anubhavtrainings.com/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4.jpg"/><Relationship Id="rId7" Type="http://schemas.openxmlformats.org/officeDocument/2006/relationships/image" Target="../media/image26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5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59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2712" y="154049"/>
            <a:ext cx="1020564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Full-Stack Developer</a:t>
            </a:r>
          </a:p>
          <a:p>
            <a:r>
              <a:rPr lang="en-US" sz="5400" b="1" cap="all" spc="-150" dirty="0">
                <a:solidFill>
                  <a:schemeClr val="accent3"/>
                </a:solidFill>
              </a:rPr>
              <a:t>Training</a:t>
            </a:r>
          </a:p>
          <a:p>
            <a:r>
              <a:rPr lang="en-US" sz="3600" b="1" cap="all" spc="-150" dirty="0">
                <a:solidFill>
                  <a:schemeClr val="accent3"/>
                </a:solidFill>
              </a:rPr>
              <a:t>ABAP </a:t>
            </a:r>
            <a:r>
              <a:rPr lang="en-US" sz="3600" b="1" spc="-150" dirty="0">
                <a:solidFill>
                  <a:schemeClr val="accent3"/>
                </a:solidFill>
              </a:rPr>
              <a:t>on HANA, UI5 &amp; Fiori, Analytics with OData</a:t>
            </a:r>
            <a:endParaRPr lang="en-US" sz="3600" b="1" cap="all" spc="-150" dirty="0">
              <a:solidFill>
                <a:schemeClr val="accent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061244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65" y="4423252"/>
            <a:ext cx="2309090" cy="2280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2712" y="370593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6</a:t>
            </a: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EE59FB-A885-48A3-8216-D20B60E854E2}"/>
              </a:ext>
            </a:extLst>
          </p:cNvPr>
          <p:cNvSpPr txBox="1">
            <a:spLocks/>
          </p:cNvSpPr>
          <p:nvPr/>
        </p:nvSpPr>
        <p:spPr>
          <a:xfrm>
            <a:off x="307939" y="1447385"/>
            <a:ext cx="10260751" cy="3963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SAP or Non-SAP system’s data interchange technique like RFC, webservice etc.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Eclipse with SAP UI5 Development Tool Kit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SAP Fiori Server (Front-end)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SAP Fiori Launchpad Url: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C3C3C"/>
                </a:solidFill>
                <a:effectLst/>
                <a:latin typeface="Calibri (Body)"/>
              </a:rPr>
              <a:t>http://&lt;host&gt;:&lt;port&gt;/sap/bc/ui5_ui5/ui2/ushell/shells/abap/FioriLaunchpad.html</a:t>
            </a:r>
            <a:endParaRPr lang="en-US" sz="1800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SAP Fiori Designer Url: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C3C3C"/>
                </a:solidFill>
                <a:effectLst/>
                <a:latin typeface="Calibri (Body)"/>
              </a:rPr>
              <a:t>http://&lt;host&gt;:&lt;port&gt;/sap/bc/ui5_ui5/sap/arsrvc_upb_admn/main.html</a:t>
            </a:r>
            <a:endParaRPr lang="en-US" sz="1800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pPr marL="0" indent="0" algn="just">
              <a:buNone/>
            </a:pPr>
            <a:endParaRPr lang="en-US" sz="1800" b="1" i="0" dirty="0">
              <a:solidFill>
                <a:srgbClr val="32363A"/>
              </a:solidFill>
              <a:effectLst/>
              <a:latin typeface="Calibri (Body)"/>
            </a:endParaRPr>
          </a:p>
          <a:p>
            <a:pPr algn="just"/>
            <a:endParaRPr lang="en-US" sz="1800" dirty="0">
              <a:latin typeface="Calibri (Body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3C02DA-7AD0-4C23-9922-BFCF70848C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F300A292-9491-4B1B-8421-2F3EB4765FEB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7F2AA1-9727-4480-B9B1-FEA8E98F9FAB}"/>
              </a:ext>
            </a:extLst>
          </p:cNvPr>
          <p:cNvSpPr txBox="1">
            <a:spLocks/>
          </p:cNvSpPr>
          <p:nvPr/>
        </p:nvSpPr>
        <p:spPr>
          <a:xfrm>
            <a:off x="307939" y="131845"/>
            <a:ext cx="9144000" cy="697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3C3C3C"/>
                </a:solidFill>
                <a:latin typeface="Cooper Black" panose="0208090404030B020404" pitchFamily="18" charset="0"/>
              </a:rPr>
              <a:t>Pre-requisites for Customized Fiori App</a:t>
            </a:r>
          </a:p>
        </p:txBody>
      </p:sp>
    </p:spTree>
    <p:extLst>
      <p:ext uri="{BB962C8B-B14F-4D97-AF65-F5344CB8AC3E}">
        <p14:creationId xmlns:p14="http://schemas.microsoft.com/office/powerpoint/2010/main" val="2236762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5EB6488-6626-4D08-9507-D8D0542A36A1}"/>
              </a:ext>
            </a:extLst>
          </p:cNvPr>
          <p:cNvSpPr txBox="1">
            <a:spLocks/>
          </p:cNvSpPr>
          <p:nvPr/>
        </p:nvSpPr>
        <p:spPr>
          <a:xfrm>
            <a:off x="275489" y="279373"/>
            <a:ext cx="10515600" cy="857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900" b="0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Important T-codes of SAP Fiori Server</a:t>
            </a:r>
          </a:p>
          <a:p>
            <a:br>
              <a:rPr lang="fr-FR" sz="1400" dirty="0"/>
            </a:br>
            <a:endParaRPr lang="en-US" sz="3600" dirty="0">
              <a:latin typeface="Cooper Black" panose="0208090404030B0204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F96F297-E9B6-4518-BA51-314CB7C0ACB3}"/>
              </a:ext>
            </a:extLst>
          </p:cNvPr>
          <p:cNvSpPr txBox="1">
            <a:spLocks/>
          </p:cNvSpPr>
          <p:nvPr/>
        </p:nvSpPr>
        <p:spPr>
          <a:xfrm>
            <a:off x="433753" y="1157410"/>
            <a:ext cx="10515600" cy="2078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Calibri (Body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08287E-BE4A-4EC3-A0EB-D4F853EB34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6C295112-5D44-4BFB-86CC-A3D420565698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396AD9-4D02-4CC7-85B9-D30503414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024405"/>
              </p:ext>
            </p:extLst>
          </p:nvPr>
        </p:nvGraphicFramePr>
        <p:xfrm>
          <a:off x="2524539" y="1040938"/>
          <a:ext cx="7142922" cy="5486401"/>
        </p:xfrm>
        <a:graphic>
          <a:graphicData uri="http://schemas.openxmlformats.org/drawingml/2006/table">
            <a:tbl>
              <a:tblPr/>
              <a:tblGrid>
                <a:gridCol w="270396">
                  <a:extLst>
                    <a:ext uri="{9D8B030D-6E8A-4147-A177-3AD203B41FA5}">
                      <a16:colId xmlns:a16="http://schemas.microsoft.com/office/drawing/2014/main" val="2791358360"/>
                    </a:ext>
                  </a:extLst>
                </a:gridCol>
                <a:gridCol w="3357199">
                  <a:extLst>
                    <a:ext uri="{9D8B030D-6E8A-4147-A177-3AD203B41FA5}">
                      <a16:colId xmlns:a16="http://schemas.microsoft.com/office/drawing/2014/main" val="1039328194"/>
                    </a:ext>
                  </a:extLst>
                </a:gridCol>
                <a:gridCol w="3515327">
                  <a:extLst>
                    <a:ext uri="{9D8B030D-6E8A-4147-A177-3AD203B41FA5}">
                      <a16:colId xmlns:a16="http://schemas.microsoft.com/office/drawing/2014/main" val="3611652054"/>
                    </a:ext>
                  </a:extLst>
                </a:gridCol>
              </a:tblGrid>
              <a:tr h="5180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i="1">
                          <a:effectLst/>
                        </a:rPr>
                        <a:t> </a:t>
                      </a:r>
                      <a:endParaRPr lang="en-US" sz="1100" b="0">
                        <a:effectLst/>
                      </a:endParaRP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i="1" dirty="0">
                          <a:effectLst/>
                        </a:rPr>
                        <a:t>Front-End server (T-code)</a:t>
                      </a:r>
                      <a:endParaRPr lang="en-US" sz="1100" b="0" dirty="0">
                        <a:effectLst/>
                      </a:endParaRP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i="1">
                          <a:effectLst/>
                        </a:rPr>
                        <a:t>Description</a:t>
                      </a:r>
                      <a:endParaRPr lang="en-US" sz="1100" b="0">
                        <a:effectLst/>
                      </a:endParaRP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063622"/>
                  </a:ext>
                </a:extLst>
              </a:tr>
              <a:tr h="729951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1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SICF  (Path: /sap/bc/ui5_ui5/sap/)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UI5 Application Path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423305"/>
                  </a:ext>
                </a:extLst>
              </a:tr>
              <a:tr h="729951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2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SICF  (Path: /sap/opu/odata/sap/)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Odata Service Path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058974"/>
                  </a:ext>
                </a:extLst>
              </a:tr>
              <a:tr h="306107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3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SEGW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Create Odata Service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130329"/>
                  </a:ext>
                </a:extLst>
              </a:tr>
              <a:tr h="5180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4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/n/iwfnd/maint_service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Odata Service Registration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122448"/>
                  </a:ext>
                </a:extLst>
              </a:tr>
              <a:tr h="306107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5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/n/iwfnd/gw_client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Test Odata Service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46822"/>
                  </a:ext>
                </a:extLst>
              </a:tr>
              <a:tr h="306107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6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/n/iwfnd/error_log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Error Log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733565"/>
                  </a:ext>
                </a:extLst>
              </a:tr>
              <a:tr h="729951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7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SE38 (Report: /UI5/UI5_REPOSITORY_LOAD)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To upload/Download/Delete UI5 Application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481819"/>
                  </a:ext>
                </a:extLst>
              </a:tr>
              <a:tr h="5180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8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/n/UI2/SEMOBJ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Semantic objects by SAP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262781"/>
                  </a:ext>
                </a:extLst>
              </a:tr>
              <a:tr h="306107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9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LPD_CUST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Launchpad Role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246817"/>
                  </a:ext>
                </a:extLst>
              </a:tr>
              <a:tr h="5180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10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>
                          <a:effectLst/>
                        </a:rPr>
                        <a:t>PFCG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dirty="0">
                          <a:effectLst/>
                        </a:rPr>
                        <a:t>PFCG Role</a:t>
                      </a:r>
                    </a:p>
                  </a:txBody>
                  <a:tcPr marL="37351" marR="37351" marT="37351" marB="37351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578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9871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126E789-B889-425C-9DCA-3F8B7163F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096" y="-151119"/>
            <a:ext cx="10986118" cy="1325563"/>
          </a:xfrm>
        </p:spPr>
        <p:txBody>
          <a:bodyPr>
            <a:normAutofit/>
          </a:bodyPr>
          <a:lstStyle/>
          <a:p>
            <a:r>
              <a:rPr lang="en-US" sz="3600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Steps to create/configure a custom Fiori App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50EB1F-0FA4-4053-B914-63EA84E62724}"/>
              </a:ext>
            </a:extLst>
          </p:cNvPr>
          <p:cNvSpPr/>
          <p:nvPr/>
        </p:nvSpPr>
        <p:spPr>
          <a:xfrm>
            <a:off x="1645219" y="2264492"/>
            <a:ext cx="2997228" cy="299722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6D6E9B1-4876-4527-8C7F-F80D2ACB1C68}"/>
              </a:ext>
            </a:extLst>
          </p:cNvPr>
          <p:cNvSpPr/>
          <p:nvPr/>
        </p:nvSpPr>
        <p:spPr>
          <a:xfrm>
            <a:off x="3067633" y="2264492"/>
            <a:ext cx="1574815" cy="2997226"/>
          </a:xfrm>
          <a:custGeom>
            <a:avLst/>
            <a:gdLst>
              <a:gd name="connsiteX0" fmla="*/ 76201 w 1574815"/>
              <a:gd name="connsiteY0" fmla="*/ 0 h 2997226"/>
              <a:gd name="connsiteX1" fmla="*/ 1574815 w 1574815"/>
              <a:gd name="connsiteY1" fmla="*/ 1498613 h 2997226"/>
              <a:gd name="connsiteX2" fmla="*/ 76201 w 1574815"/>
              <a:gd name="connsiteY2" fmla="*/ 2997226 h 2997226"/>
              <a:gd name="connsiteX3" fmla="*/ 0 w 1574815"/>
              <a:gd name="connsiteY3" fmla="*/ 2993379 h 2997226"/>
              <a:gd name="connsiteX4" fmla="*/ 0 w 1574815"/>
              <a:gd name="connsiteY4" fmla="*/ 3848 h 2997226"/>
              <a:gd name="connsiteX5" fmla="*/ 76201 w 1574815"/>
              <a:gd name="connsiteY5" fmla="*/ 0 h 299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15" h="2997226">
                <a:moveTo>
                  <a:pt x="76201" y="0"/>
                </a:moveTo>
                <a:cubicBezTo>
                  <a:pt x="903863" y="0"/>
                  <a:pt x="1574815" y="670952"/>
                  <a:pt x="1574815" y="1498613"/>
                </a:cubicBezTo>
                <a:cubicBezTo>
                  <a:pt x="1574815" y="2326274"/>
                  <a:pt x="903863" y="2997226"/>
                  <a:pt x="76201" y="2997226"/>
                </a:cubicBezTo>
                <a:lnTo>
                  <a:pt x="0" y="2993379"/>
                </a:lnTo>
                <a:lnTo>
                  <a:pt x="0" y="3848"/>
                </a:lnTo>
                <a:lnTo>
                  <a:pt x="7620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C550D38-4611-4DC9-8200-45D3FB9745C0}"/>
              </a:ext>
            </a:extLst>
          </p:cNvPr>
          <p:cNvSpPr/>
          <p:nvPr/>
        </p:nvSpPr>
        <p:spPr>
          <a:xfrm>
            <a:off x="1991011" y="2610283"/>
            <a:ext cx="2305645" cy="230564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223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Oval 4">
            <a:extLst>
              <a:ext uri="{FF2B5EF4-FFF2-40B4-BE49-F238E27FC236}">
                <a16:creationId xmlns:a16="http://schemas.microsoft.com/office/drawing/2014/main" id="{CB238F77-C270-403D-A518-829F31E15846}"/>
              </a:ext>
            </a:extLst>
          </p:cNvPr>
          <p:cNvSpPr/>
          <p:nvPr/>
        </p:nvSpPr>
        <p:spPr>
          <a:xfrm>
            <a:off x="3067632" y="1355809"/>
            <a:ext cx="2407299" cy="4814592"/>
          </a:xfrm>
          <a:custGeom>
            <a:avLst/>
            <a:gdLst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0 w 5342086"/>
              <a:gd name="connsiteY4" fmla="*/ 267104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91440 w 5342086"/>
              <a:gd name="connsiteY4" fmla="*/ 276248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0" fmla="*/ 0 w 2671043"/>
              <a:gd name="connsiteY0" fmla="*/ 0 h 5342082"/>
              <a:gd name="connsiteX1" fmla="*/ 2671043 w 2671043"/>
              <a:gd name="connsiteY1" fmla="*/ 2671041 h 5342082"/>
              <a:gd name="connsiteX2" fmla="*/ 0 w 2671043"/>
              <a:gd name="connsiteY2" fmla="*/ 5342082 h 534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71043" h="5342082">
                <a:moveTo>
                  <a:pt x="0" y="0"/>
                </a:moveTo>
                <a:cubicBezTo>
                  <a:pt x="1475176" y="0"/>
                  <a:pt x="2671043" y="1195866"/>
                  <a:pt x="2671043" y="2671041"/>
                </a:cubicBezTo>
                <a:cubicBezTo>
                  <a:pt x="2671043" y="4146216"/>
                  <a:pt x="1475176" y="5342082"/>
                  <a:pt x="0" y="5342082"/>
                </a:cubicBezTo>
              </a:path>
            </a:pathLst>
          </a:custGeom>
          <a:noFill/>
          <a:ln cap="rnd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31D71195-79EA-4468-98E5-05E27028437E}"/>
              </a:ext>
            </a:extLst>
          </p:cNvPr>
          <p:cNvGrpSpPr/>
          <p:nvPr/>
        </p:nvGrpSpPr>
        <p:grpSpPr>
          <a:xfrm>
            <a:off x="2971241" y="1262352"/>
            <a:ext cx="192783" cy="5001506"/>
            <a:chOff x="2237993" y="928247"/>
            <a:chExt cx="192783" cy="5001506"/>
          </a:xfrm>
          <a:solidFill>
            <a:schemeClr val="accent5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993D82C2-432F-467C-BEAC-E11BA1061708}"/>
                </a:ext>
              </a:extLst>
            </p:cNvPr>
            <p:cNvSpPr/>
            <p:nvPr/>
          </p:nvSpPr>
          <p:spPr>
            <a:xfrm>
              <a:off x="2237993" y="928247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D9C2480-6F97-459B-B965-2C05E7B859A6}"/>
                </a:ext>
              </a:extLst>
            </p:cNvPr>
            <p:cNvSpPr/>
            <p:nvPr/>
          </p:nvSpPr>
          <p:spPr>
            <a:xfrm>
              <a:off x="2237993" y="5736970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9EEB38D0-3625-4E45-BDF5-EEFF8FBFD486}"/>
              </a:ext>
            </a:extLst>
          </p:cNvPr>
          <p:cNvSpPr/>
          <p:nvPr/>
        </p:nvSpPr>
        <p:spPr>
          <a:xfrm>
            <a:off x="4778262" y="2072366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BCC5B994-D775-410B-9E25-2DD43BE27106}"/>
              </a:ext>
            </a:extLst>
          </p:cNvPr>
          <p:cNvSpPr/>
          <p:nvPr/>
        </p:nvSpPr>
        <p:spPr>
          <a:xfrm>
            <a:off x="6064860" y="1245784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3B8593F4-BEBF-408F-B414-78E02C8177D4}"/>
              </a:ext>
            </a:extLst>
          </p:cNvPr>
          <p:cNvSpPr/>
          <p:nvPr/>
        </p:nvSpPr>
        <p:spPr>
          <a:xfrm>
            <a:off x="6064860" y="5455578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724F472F-A636-4C59-BBF0-7B53D34D6564}"/>
              </a:ext>
            </a:extLst>
          </p:cNvPr>
          <p:cNvSpPr/>
          <p:nvPr/>
        </p:nvSpPr>
        <p:spPr>
          <a:xfrm>
            <a:off x="6555054" y="2298233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10FA214-0D2A-4900-97E8-0C6F28DCBADB}"/>
              </a:ext>
            </a:extLst>
          </p:cNvPr>
          <p:cNvSpPr/>
          <p:nvPr/>
        </p:nvSpPr>
        <p:spPr>
          <a:xfrm>
            <a:off x="6555054" y="4403130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3B04F173-3BD9-4F87-BD24-6933B90E065C}"/>
              </a:ext>
            </a:extLst>
          </p:cNvPr>
          <p:cNvSpPr/>
          <p:nvPr/>
        </p:nvSpPr>
        <p:spPr>
          <a:xfrm>
            <a:off x="6941553" y="3350681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CA0F127-140B-48AE-91B6-40112887BA3C}"/>
              </a:ext>
            </a:extLst>
          </p:cNvPr>
          <p:cNvSpPr/>
          <p:nvPr/>
        </p:nvSpPr>
        <p:spPr>
          <a:xfrm>
            <a:off x="5520879" y="1283507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E3554DF-F78E-453D-A99C-EC26E40F2FA1}"/>
              </a:ext>
            </a:extLst>
          </p:cNvPr>
          <p:cNvSpPr/>
          <p:nvPr/>
        </p:nvSpPr>
        <p:spPr>
          <a:xfrm>
            <a:off x="5520879" y="5507804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DA164F04-6853-425E-9DFB-295092026A08}"/>
              </a:ext>
            </a:extLst>
          </p:cNvPr>
          <p:cNvSpPr/>
          <p:nvPr/>
        </p:nvSpPr>
        <p:spPr>
          <a:xfrm>
            <a:off x="6032504" y="2350459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12FD1229-1200-4B01-818D-D8E4352E4F56}"/>
              </a:ext>
            </a:extLst>
          </p:cNvPr>
          <p:cNvSpPr/>
          <p:nvPr/>
        </p:nvSpPr>
        <p:spPr>
          <a:xfrm>
            <a:off x="6032504" y="4455356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FA4EB220-665F-4675-8E27-B2FD5C55917C}"/>
              </a:ext>
            </a:extLst>
          </p:cNvPr>
          <p:cNvSpPr/>
          <p:nvPr/>
        </p:nvSpPr>
        <p:spPr>
          <a:xfrm>
            <a:off x="6425410" y="3402907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AE0EF173-F133-4F6E-8016-5AAE677F7C5C}"/>
              </a:ext>
            </a:extLst>
          </p:cNvPr>
          <p:cNvSpPr/>
          <p:nvPr/>
        </p:nvSpPr>
        <p:spPr>
          <a:xfrm>
            <a:off x="4778262" y="5194256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0535FFB-CBAC-4844-A120-B479A91045AF}"/>
              </a:ext>
            </a:extLst>
          </p:cNvPr>
          <p:cNvSpPr/>
          <p:nvPr/>
        </p:nvSpPr>
        <p:spPr>
          <a:xfrm>
            <a:off x="5240080" y="4413783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D610A3A-1FC1-4223-A17C-C8DAAB317E3F}"/>
              </a:ext>
            </a:extLst>
          </p:cNvPr>
          <p:cNvSpPr/>
          <p:nvPr/>
        </p:nvSpPr>
        <p:spPr>
          <a:xfrm>
            <a:off x="5240080" y="2852838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D3387DCA-0A77-49A4-9576-BFD05B41F7C1}"/>
              </a:ext>
            </a:extLst>
          </p:cNvPr>
          <p:cNvSpPr/>
          <p:nvPr/>
        </p:nvSpPr>
        <p:spPr>
          <a:xfrm>
            <a:off x="5350916" y="3633310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6DBA982-B046-4C66-8ED4-A6D47D3908CA}"/>
              </a:ext>
            </a:extLst>
          </p:cNvPr>
          <p:cNvCxnSpPr/>
          <p:nvPr/>
        </p:nvCxnSpPr>
        <p:spPr>
          <a:xfrm flipV="1">
            <a:off x="5070829" y="1843653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8C1D3E4-13AE-46B5-BA30-CD24B29E2741}"/>
              </a:ext>
            </a:extLst>
          </p:cNvPr>
          <p:cNvCxnSpPr>
            <a:cxnSpLocks/>
          </p:cNvCxnSpPr>
          <p:nvPr/>
        </p:nvCxnSpPr>
        <p:spPr>
          <a:xfrm flipV="1">
            <a:off x="5531970" y="2805350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F3AAC7E-A23B-466A-92DA-80C595E5D5DD}"/>
              </a:ext>
            </a:extLst>
          </p:cNvPr>
          <p:cNvCxnSpPr>
            <a:cxnSpLocks/>
          </p:cNvCxnSpPr>
          <p:nvPr/>
        </p:nvCxnSpPr>
        <p:spPr>
          <a:xfrm>
            <a:off x="5684155" y="3753639"/>
            <a:ext cx="682818" cy="0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13E6874-2B89-46D1-A8BE-413CFEB98C9D}"/>
              </a:ext>
            </a:extLst>
          </p:cNvPr>
          <p:cNvCxnSpPr/>
          <p:nvPr/>
        </p:nvCxnSpPr>
        <p:spPr>
          <a:xfrm>
            <a:off x="5070829" y="5438488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5FD4879-34F1-4071-9C6A-997A70A8AAB7}"/>
              </a:ext>
            </a:extLst>
          </p:cNvPr>
          <p:cNvCxnSpPr>
            <a:cxnSpLocks/>
          </p:cNvCxnSpPr>
          <p:nvPr/>
        </p:nvCxnSpPr>
        <p:spPr>
          <a:xfrm>
            <a:off x="5531970" y="4606856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1D573161-6A03-418C-BF80-5E5E741025BF}"/>
              </a:ext>
            </a:extLst>
          </p:cNvPr>
          <p:cNvSpPr txBox="1"/>
          <p:nvPr/>
        </p:nvSpPr>
        <p:spPr>
          <a:xfrm>
            <a:off x="2336926" y="3458406"/>
            <a:ext cx="1613814" cy="6093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(Body)"/>
                <a:ea typeface="Calibri Light" charset="0"/>
                <a:cs typeface="Segoe UI" panose="020B0502040204020203" pitchFamily="34" charset="0"/>
              </a:rPr>
              <a:t>Steps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6C12524-1E8C-4D40-8C3B-4E59A1D76570}"/>
              </a:ext>
            </a:extLst>
          </p:cNvPr>
          <p:cNvGrpSpPr/>
          <p:nvPr/>
        </p:nvGrpSpPr>
        <p:grpSpPr>
          <a:xfrm>
            <a:off x="5718876" y="1481504"/>
            <a:ext cx="324402" cy="324402"/>
            <a:chOff x="-1557338" y="1200150"/>
            <a:chExt cx="2151063" cy="2151063"/>
          </a:xfrm>
          <a:solidFill>
            <a:schemeClr val="bg1"/>
          </a:solidFill>
        </p:grpSpPr>
        <p:sp>
          <p:nvSpPr>
            <p:cNvPr id="130" name="Freeform 5">
              <a:extLst>
                <a:ext uri="{FF2B5EF4-FFF2-40B4-BE49-F238E27FC236}">
                  <a16:creationId xmlns:a16="http://schemas.microsoft.com/office/drawing/2014/main" id="{6ED8A27B-E72F-4631-A1F0-AD084FB39D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9663" y="1647825"/>
              <a:ext cx="1255713" cy="1703388"/>
            </a:xfrm>
            <a:custGeom>
              <a:avLst/>
              <a:gdLst>
                <a:gd name="T0" fmla="*/ 544 w 896"/>
                <a:gd name="T1" fmla="*/ 1216 h 1216"/>
                <a:gd name="T2" fmla="*/ 352 w 896"/>
                <a:gd name="T3" fmla="*/ 1216 h 1216"/>
                <a:gd name="T4" fmla="*/ 256 w 896"/>
                <a:gd name="T5" fmla="*/ 1101 h 1216"/>
                <a:gd name="T6" fmla="*/ 256 w 896"/>
                <a:gd name="T7" fmla="*/ 966 h 1216"/>
                <a:gd name="T8" fmla="*/ 173 w 896"/>
                <a:gd name="T9" fmla="*/ 800 h 1216"/>
                <a:gd name="T10" fmla="*/ 0 w 896"/>
                <a:gd name="T11" fmla="*/ 442 h 1216"/>
                <a:gd name="T12" fmla="*/ 442 w 896"/>
                <a:gd name="T13" fmla="*/ 0 h 1216"/>
                <a:gd name="T14" fmla="*/ 762 w 896"/>
                <a:gd name="T15" fmla="*/ 128 h 1216"/>
                <a:gd name="T16" fmla="*/ 896 w 896"/>
                <a:gd name="T17" fmla="*/ 448 h 1216"/>
                <a:gd name="T18" fmla="*/ 730 w 896"/>
                <a:gd name="T19" fmla="*/ 794 h 1216"/>
                <a:gd name="T20" fmla="*/ 640 w 896"/>
                <a:gd name="T21" fmla="*/ 973 h 1216"/>
                <a:gd name="T22" fmla="*/ 640 w 896"/>
                <a:gd name="T23" fmla="*/ 1120 h 1216"/>
                <a:gd name="T24" fmla="*/ 544 w 896"/>
                <a:gd name="T25" fmla="*/ 1216 h 1216"/>
                <a:gd name="T26" fmla="*/ 448 w 896"/>
                <a:gd name="T27" fmla="*/ 64 h 1216"/>
                <a:gd name="T28" fmla="*/ 64 w 896"/>
                <a:gd name="T29" fmla="*/ 442 h 1216"/>
                <a:gd name="T30" fmla="*/ 211 w 896"/>
                <a:gd name="T31" fmla="*/ 749 h 1216"/>
                <a:gd name="T32" fmla="*/ 320 w 896"/>
                <a:gd name="T33" fmla="*/ 966 h 1216"/>
                <a:gd name="T34" fmla="*/ 320 w 896"/>
                <a:gd name="T35" fmla="*/ 1101 h 1216"/>
                <a:gd name="T36" fmla="*/ 352 w 896"/>
                <a:gd name="T37" fmla="*/ 1152 h 1216"/>
                <a:gd name="T38" fmla="*/ 544 w 896"/>
                <a:gd name="T39" fmla="*/ 1152 h 1216"/>
                <a:gd name="T40" fmla="*/ 576 w 896"/>
                <a:gd name="T41" fmla="*/ 1120 h 1216"/>
                <a:gd name="T42" fmla="*/ 576 w 896"/>
                <a:gd name="T43" fmla="*/ 973 h 1216"/>
                <a:gd name="T44" fmla="*/ 691 w 896"/>
                <a:gd name="T45" fmla="*/ 742 h 1216"/>
                <a:gd name="T46" fmla="*/ 832 w 896"/>
                <a:gd name="T47" fmla="*/ 448 h 1216"/>
                <a:gd name="T48" fmla="*/ 717 w 896"/>
                <a:gd name="T49" fmla="*/ 173 h 1216"/>
                <a:gd name="T50" fmla="*/ 448 w 896"/>
                <a:gd name="T51" fmla="*/ 64 h 1216"/>
                <a:gd name="T52" fmla="*/ 448 w 896"/>
                <a:gd name="T53" fmla="*/ 64 h 1216"/>
                <a:gd name="T54" fmla="*/ 448 w 896"/>
                <a:gd name="T55" fmla="*/ 64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96" h="1216">
                  <a:moveTo>
                    <a:pt x="544" y="1216"/>
                  </a:moveTo>
                  <a:cubicBezTo>
                    <a:pt x="352" y="1216"/>
                    <a:pt x="352" y="1216"/>
                    <a:pt x="352" y="1216"/>
                  </a:cubicBezTo>
                  <a:cubicBezTo>
                    <a:pt x="307" y="1216"/>
                    <a:pt x="256" y="1178"/>
                    <a:pt x="256" y="1101"/>
                  </a:cubicBezTo>
                  <a:cubicBezTo>
                    <a:pt x="256" y="966"/>
                    <a:pt x="256" y="966"/>
                    <a:pt x="256" y="966"/>
                  </a:cubicBezTo>
                  <a:cubicBezTo>
                    <a:pt x="256" y="902"/>
                    <a:pt x="224" y="845"/>
                    <a:pt x="173" y="800"/>
                  </a:cubicBezTo>
                  <a:cubicBezTo>
                    <a:pt x="58" y="710"/>
                    <a:pt x="0" y="582"/>
                    <a:pt x="0" y="442"/>
                  </a:cubicBezTo>
                  <a:cubicBezTo>
                    <a:pt x="6" y="198"/>
                    <a:pt x="205" y="6"/>
                    <a:pt x="442" y="0"/>
                  </a:cubicBezTo>
                  <a:cubicBezTo>
                    <a:pt x="563" y="0"/>
                    <a:pt x="678" y="45"/>
                    <a:pt x="762" y="128"/>
                  </a:cubicBezTo>
                  <a:cubicBezTo>
                    <a:pt x="845" y="211"/>
                    <a:pt x="896" y="326"/>
                    <a:pt x="896" y="448"/>
                  </a:cubicBezTo>
                  <a:cubicBezTo>
                    <a:pt x="896" y="582"/>
                    <a:pt x="838" y="710"/>
                    <a:pt x="730" y="794"/>
                  </a:cubicBezTo>
                  <a:cubicBezTo>
                    <a:pt x="672" y="838"/>
                    <a:pt x="640" y="909"/>
                    <a:pt x="640" y="973"/>
                  </a:cubicBezTo>
                  <a:cubicBezTo>
                    <a:pt x="640" y="1120"/>
                    <a:pt x="640" y="1120"/>
                    <a:pt x="640" y="1120"/>
                  </a:cubicBezTo>
                  <a:cubicBezTo>
                    <a:pt x="640" y="1171"/>
                    <a:pt x="595" y="1216"/>
                    <a:pt x="544" y="1216"/>
                  </a:cubicBezTo>
                  <a:close/>
                  <a:moveTo>
                    <a:pt x="448" y="64"/>
                  </a:moveTo>
                  <a:cubicBezTo>
                    <a:pt x="243" y="64"/>
                    <a:pt x="70" y="237"/>
                    <a:pt x="64" y="442"/>
                  </a:cubicBezTo>
                  <a:cubicBezTo>
                    <a:pt x="64" y="563"/>
                    <a:pt x="115" y="678"/>
                    <a:pt x="211" y="749"/>
                  </a:cubicBezTo>
                  <a:cubicBezTo>
                    <a:pt x="282" y="806"/>
                    <a:pt x="320" y="883"/>
                    <a:pt x="320" y="966"/>
                  </a:cubicBezTo>
                  <a:cubicBezTo>
                    <a:pt x="320" y="1101"/>
                    <a:pt x="320" y="1101"/>
                    <a:pt x="320" y="1101"/>
                  </a:cubicBezTo>
                  <a:cubicBezTo>
                    <a:pt x="320" y="1114"/>
                    <a:pt x="320" y="1152"/>
                    <a:pt x="352" y="1152"/>
                  </a:cubicBezTo>
                  <a:cubicBezTo>
                    <a:pt x="544" y="1152"/>
                    <a:pt x="544" y="1152"/>
                    <a:pt x="544" y="1152"/>
                  </a:cubicBezTo>
                  <a:cubicBezTo>
                    <a:pt x="563" y="1152"/>
                    <a:pt x="576" y="1139"/>
                    <a:pt x="576" y="1120"/>
                  </a:cubicBezTo>
                  <a:cubicBezTo>
                    <a:pt x="576" y="973"/>
                    <a:pt x="576" y="973"/>
                    <a:pt x="576" y="973"/>
                  </a:cubicBezTo>
                  <a:cubicBezTo>
                    <a:pt x="576" y="890"/>
                    <a:pt x="621" y="800"/>
                    <a:pt x="691" y="742"/>
                  </a:cubicBezTo>
                  <a:cubicBezTo>
                    <a:pt x="781" y="672"/>
                    <a:pt x="832" y="563"/>
                    <a:pt x="832" y="448"/>
                  </a:cubicBezTo>
                  <a:cubicBezTo>
                    <a:pt x="832" y="346"/>
                    <a:pt x="794" y="250"/>
                    <a:pt x="717" y="173"/>
                  </a:cubicBezTo>
                  <a:cubicBezTo>
                    <a:pt x="646" y="102"/>
                    <a:pt x="550" y="64"/>
                    <a:pt x="448" y="64"/>
                  </a:cubicBezTo>
                  <a:close/>
                  <a:moveTo>
                    <a:pt x="448" y="64"/>
                  </a:moveTo>
                  <a:cubicBezTo>
                    <a:pt x="448" y="64"/>
                    <a:pt x="448" y="64"/>
                    <a:pt x="448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1" name="Freeform 6">
              <a:extLst>
                <a:ext uri="{FF2B5EF4-FFF2-40B4-BE49-F238E27FC236}">
                  <a16:creationId xmlns:a16="http://schemas.microsoft.com/office/drawing/2014/main" id="{32475AD6-B0FA-4873-A69F-FDD148AC2E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50888" y="2992438"/>
              <a:ext cx="538163" cy="90488"/>
            </a:xfrm>
            <a:custGeom>
              <a:avLst/>
              <a:gdLst>
                <a:gd name="T0" fmla="*/ 352 w 384"/>
                <a:gd name="T1" fmla="*/ 64 h 64"/>
                <a:gd name="T2" fmla="*/ 32 w 384"/>
                <a:gd name="T3" fmla="*/ 64 h 64"/>
                <a:gd name="T4" fmla="*/ 0 w 384"/>
                <a:gd name="T5" fmla="*/ 32 h 64"/>
                <a:gd name="T6" fmla="*/ 32 w 384"/>
                <a:gd name="T7" fmla="*/ 0 h 64"/>
                <a:gd name="T8" fmla="*/ 352 w 384"/>
                <a:gd name="T9" fmla="*/ 0 h 64"/>
                <a:gd name="T10" fmla="*/ 384 w 384"/>
                <a:gd name="T11" fmla="*/ 32 h 64"/>
                <a:gd name="T12" fmla="*/ 352 w 384"/>
                <a:gd name="T13" fmla="*/ 64 h 64"/>
                <a:gd name="T14" fmla="*/ 352 w 384"/>
                <a:gd name="T15" fmla="*/ 64 h 64"/>
                <a:gd name="T16" fmla="*/ 352 w 384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4" h="64">
                  <a:moveTo>
                    <a:pt x="352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71" y="0"/>
                    <a:pt x="384" y="13"/>
                    <a:pt x="384" y="32"/>
                  </a:cubicBezTo>
                  <a:cubicBezTo>
                    <a:pt x="384" y="51"/>
                    <a:pt x="371" y="64"/>
                    <a:pt x="352" y="64"/>
                  </a:cubicBezTo>
                  <a:close/>
                  <a:moveTo>
                    <a:pt x="352" y="64"/>
                  </a:moveTo>
                  <a:cubicBezTo>
                    <a:pt x="352" y="64"/>
                    <a:pt x="352" y="64"/>
                    <a:pt x="352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2" name="Freeform 7">
              <a:extLst>
                <a:ext uri="{FF2B5EF4-FFF2-40B4-BE49-F238E27FC236}">
                  <a16:creationId xmlns:a16="http://schemas.microsoft.com/office/drawing/2014/main" id="{111FCDE8-5F91-4F89-8C5E-68ABB5613F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200150"/>
              <a:ext cx="90488" cy="268288"/>
            </a:xfrm>
            <a:custGeom>
              <a:avLst/>
              <a:gdLst>
                <a:gd name="T0" fmla="*/ 32 w 64"/>
                <a:gd name="T1" fmla="*/ 192 h 192"/>
                <a:gd name="T2" fmla="*/ 0 w 64"/>
                <a:gd name="T3" fmla="*/ 160 h 192"/>
                <a:gd name="T4" fmla="*/ 0 w 64"/>
                <a:gd name="T5" fmla="*/ 32 h 192"/>
                <a:gd name="T6" fmla="*/ 32 w 64"/>
                <a:gd name="T7" fmla="*/ 0 h 192"/>
                <a:gd name="T8" fmla="*/ 64 w 64"/>
                <a:gd name="T9" fmla="*/ 32 h 192"/>
                <a:gd name="T10" fmla="*/ 64 w 64"/>
                <a:gd name="T11" fmla="*/ 160 h 192"/>
                <a:gd name="T12" fmla="*/ 32 w 64"/>
                <a:gd name="T13" fmla="*/ 192 h 192"/>
                <a:gd name="T14" fmla="*/ 32 w 64"/>
                <a:gd name="T15" fmla="*/ 192 h 192"/>
                <a:gd name="T16" fmla="*/ 32 w 64"/>
                <a:gd name="T1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192">
                  <a:moveTo>
                    <a:pt x="32" y="192"/>
                  </a:moveTo>
                  <a:cubicBezTo>
                    <a:pt x="13" y="192"/>
                    <a:pt x="0" y="179"/>
                    <a:pt x="0" y="16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51" y="0"/>
                    <a:pt x="64" y="13"/>
                    <a:pt x="64" y="32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79"/>
                    <a:pt x="51" y="192"/>
                    <a:pt x="32" y="192"/>
                  </a:cubicBezTo>
                  <a:close/>
                  <a:moveTo>
                    <a:pt x="32" y="192"/>
                  </a:moveTo>
                  <a:cubicBezTo>
                    <a:pt x="32" y="192"/>
                    <a:pt x="32" y="192"/>
                    <a:pt x="32" y="1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3" name="Freeform 8">
              <a:extLst>
                <a:ext uri="{FF2B5EF4-FFF2-40B4-BE49-F238E27FC236}">
                  <a16:creationId xmlns:a16="http://schemas.microsoft.com/office/drawing/2014/main" id="{5059A0C8-041C-4CB3-9749-687788EA6B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150495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2 h 153"/>
                <a:gd name="T8" fmla="*/ 148 w 160"/>
                <a:gd name="T9" fmla="*/ 12 h 153"/>
                <a:gd name="T10" fmla="*/ 148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20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16" y="0"/>
                    <a:pt x="135" y="0"/>
                    <a:pt x="148" y="12"/>
                  </a:cubicBezTo>
                  <a:cubicBezTo>
                    <a:pt x="160" y="25"/>
                    <a:pt x="160" y="44"/>
                    <a:pt x="148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8" y="147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4" name="Freeform 9">
              <a:extLst>
                <a:ext uri="{FF2B5EF4-FFF2-40B4-BE49-F238E27FC236}">
                  <a16:creationId xmlns:a16="http://schemas.microsoft.com/office/drawing/2014/main" id="{C8C364CB-79F8-461D-8D2F-164510DFF5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7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5" name="Freeform 10">
              <a:extLst>
                <a:ext uri="{FF2B5EF4-FFF2-40B4-BE49-F238E27FC236}">
                  <a16:creationId xmlns:a16="http://schemas.microsoft.com/office/drawing/2014/main" id="{4D6AB28A-54CD-432E-B673-EF469C017E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2832100"/>
              <a:ext cx="223838" cy="214313"/>
            </a:xfrm>
            <a:custGeom>
              <a:avLst/>
              <a:gdLst>
                <a:gd name="T0" fmla="*/ 128 w 160"/>
                <a:gd name="T1" fmla="*/ 153 h 153"/>
                <a:gd name="T2" fmla="*/ 103 w 160"/>
                <a:gd name="T3" fmla="*/ 147 h 153"/>
                <a:gd name="T4" fmla="*/ 13 w 160"/>
                <a:gd name="T5" fmla="*/ 57 h 153"/>
                <a:gd name="T6" fmla="*/ 13 w 160"/>
                <a:gd name="T7" fmla="*/ 13 h 153"/>
                <a:gd name="T8" fmla="*/ 58 w 160"/>
                <a:gd name="T9" fmla="*/ 13 h 153"/>
                <a:gd name="T10" fmla="*/ 148 w 160"/>
                <a:gd name="T11" fmla="*/ 102 h 153"/>
                <a:gd name="T12" fmla="*/ 148 w 160"/>
                <a:gd name="T13" fmla="*/ 147 h 153"/>
                <a:gd name="T14" fmla="*/ 128 w 160"/>
                <a:gd name="T15" fmla="*/ 153 h 153"/>
                <a:gd name="T16" fmla="*/ 128 w 160"/>
                <a:gd name="T17" fmla="*/ 153 h 153"/>
                <a:gd name="T18" fmla="*/ 128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128" y="153"/>
                  </a:moveTo>
                  <a:cubicBezTo>
                    <a:pt x="122" y="153"/>
                    <a:pt x="109" y="153"/>
                    <a:pt x="103" y="14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45"/>
                    <a:pt x="0" y="25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60" y="115"/>
                    <a:pt x="160" y="134"/>
                    <a:pt x="148" y="147"/>
                  </a:cubicBezTo>
                  <a:cubicBezTo>
                    <a:pt x="148" y="153"/>
                    <a:pt x="141" y="153"/>
                    <a:pt x="128" y="153"/>
                  </a:cubicBezTo>
                  <a:close/>
                  <a:moveTo>
                    <a:pt x="128" y="153"/>
                  </a:moveTo>
                  <a:cubicBezTo>
                    <a:pt x="128" y="153"/>
                    <a:pt x="128" y="153"/>
                    <a:pt x="128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6" name="Freeform 11">
              <a:extLst>
                <a:ext uri="{FF2B5EF4-FFF2-40B4-BE49-F238E27FC236}">
                  <a16:creationId xmlns:a16="http://schemas.microsoft.com/office/drawing/2014/main" id="{033ABB6A-3729-4A57-98ED-A662DEFE25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283210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3 h 153"/>
                <a:gd name="T8" fmla="*/ 147 w 160"/>
                <a:gd name="T9" fmla="*/ 13 h 153"/>
                <a:gd name="T10" fmla="*/ 147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19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15" y="0"/>
                    <a:pt x="135" y="0"/>
                    <a:pt x="147" y="13"/>
                  </a:cubicBezTo>
                  <a:cubicBezTo>
                    <a:pt x="160" y="25"/>
                    <a:pt x="160" y="45"/>
                    <a:pt x="147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1" y="153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14B18CA-1AE2-4583-961C-1CE1E15263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57338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8" name="Freeform 13">
              <a:extLst>
                <a:ext uri="{FF2B5EF4-FFF2-40B4-BE49-F238E27FC236}">
                  <a16:creationId xmlns:a16="http://schemas.microsoft.com/office/drawing/2014/main" id="{A5BD6C89-F84D-4F85-AE70-82327E5809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1495425"/>
              <a:ext cx="223838" cy="223838"/>
            </a:xfrm>
            <a:custGeom>
              <a:avLst/>
              <a:gdLst>
                <a:gd name="T0" fmla="*/ 128 w 160"/>
                <a:gd name="T1" fmla="*/ 160 h 160"/>
                <a:gd name="T2" fmla="*/ 103 w 160"/>
                <a:gd name="T3" fmla="*/ 154 h 160"/>
                <a:gd name="T4" fmla="*/ 13 w 160"/>
                <a:gd name="T5" fmla="*/ 58 h 160"/>
                <a:gd name="T6" fmla="*/ 13 w 160"/>
                <a:gd name="T7" fmla="*/ 13 h 160"/>
                <a:gd name="T8" fmla="*/ 58 w 160"/>
                <a:gd name="T9" fmla="*/ 13 h 160"/>
                <a:gd name="T10" fmla="*/ 147 w 160"/>
                <a:gd name="T11" fmla="*/ 103 h 160"/>
                <a:gd name="T12" fmla="*/ 147 w 160"/>
                <a:gd name="T13" fmla="*/ 147 h 160"/>
                <a:gd name="T14" fmla="*/ 128 w 160"/>
                <a:gd name="T15" fmla="*/ 160 h 160"/>
                <a:gd name="T16" fmla="*/ 128 w 160"/>
                <a:gd name="T17" fmla="*/ 160 h 160"/>
                <a:gd name="T18" fmla="*/ 128 w 160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60">
                  <a:moveTo>
                    <a:pt x="128" y="160"/>
                  </a:moveTo>
                  <a:cubicBezTo>
                    <a:pt x="122" y="160"/>
                    <a:pt x="109" y="160"/>
                    <a:pt x="103" y="15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0" y="45"/>
                    <a:pt x="0" y="26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7" y="103"/>
                    <a:pt x="147" y="103"/>
                    <a:pt x="147" y="103"/>
                  </a:cubicBezTo>
                  <a:cubicBezTo>
                    <a:pt x="160" y="115"/>
                    <a:pt x="160" y="135"/>
                    <a:pt x="147" y="147"/>
                  </a:cubicBezTo>
                  <a:cubicBezTo>
                    <a:pt x="141" y="154"/>
                    <a:pt x="135" y="160"/>
                    <a:pt x="128" y="160"/>
                  </a:cubicBezTo>
                  <a:close/>
                  <a:moveTo>
                    <a:pt x="128" y="160"/>
                  </a:moveTo>
                  <a:cubicBezTo>
                    <a:pt x="128" y="160"/>
                    <a:pt x="128" y="160"/>
                    <a:pt x="128" y="1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92E3EC26-C7E2-4683-AD14-5C5F49B70F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871663"/>
              <a:ext cx="449263" cy="449263"/>
            </a:xfrm>
            <a:custGeom>
              <a:avLst/>
              <a:gdLst>
                <a:gd name="T0" fmla="*/ 288 w 320"/>
                <a:gd name="T1" fmla="*/ 320 h 320"/>
                <a:gd name="T2" fmla="*/ 256 w 320"/>
                <a:gd name="T3" fmla="*/ 288 h 320"/>
                <a:gd name="T4" fmla="*/ 32 w 320"/>
                <a:gd name="T5" fmla="*/ 64 h 320"/>
                <a:gd name="T6" fmla="*/ 0 w 320"/>
                <a:gd name="T7" fmla="*/ 32 h 320"/>
                <a:gd name="T8" fmla="*/ 32 w 320"/>
                <a:gd name="T9" fmla="*/ 0 h 320"/>
                <a:gd name="T10" fmla="*/ 320 w 320"/>
                <a:gd name="T11" fmla="*/ 288 h 320"/>
                <a:gd name="T12" fmla="*/ 288 w 320"/>
                <a:gd name="T13" fmla="*/ 320 h 320"/>
                <a:gd name="T14" fmla="*/ 288 w 320"/>
                <a:gd name="T15" fmla="*/ 320 h 320"/>
                <a:gd name="T16" fmla="*/ 288 w 320"/>
                <a:gd name="T17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20">
                  <a:moveTo>
                    <a:pt x="288" y="320"/>
                  </a:moveTo>
                  <a:cubicBezTo>
                    <a:pt x="269" y="320"/>
                    <a:pt x="256" y="307"/>
                    <a:pt x="256" y="288"/>
                  </a:cubicBezTo>
                  <a:cubicBezTo>
                    <a:pt x="256" y="166"/>
                    <a:pt x="154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92" y="0"/>
                    <a:pt x="320" y="128"/>
                    <a:pt x="320" y="288"/>
                  </a:cubicBezTo>
                  <a:cubicBezTo>
                    <a:pt x="320" y="307"/>
                    <a:pt x="307" y="320"/>
                    <a:pt x="288" y="320"/>
                  </a:cubicBezTo>
                  <a:close/>
                  <a:moveTo>
                    <a:pt x="288" y="320"/>
                  </a:moveTo>
                  <a:cubicBezTo>
                    <a:pt x="288" y="320"/>
                    <a:pt x="288" y="320"/>
                    <a:pt x="288" y="3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40" name="Freeform 18">
            <a:extLst>
              <a:ext uri="{FF2B5EF4-FFF2-40B4-BE49-F238E27FC236}">
                <a16:creationId xmlns:a16="http://schemas.microsoft.com/office/drawing/2014/main" id="{AF159E90-E392-4D74-802E-C13BD60F4D7A}"/>
              </a:ext>
            </a:extLst>
          </p:cNvPr>
          <p:cNvSpPr>
            <a:spLocks noEditPoints="1"/>
          </p:cNvSpPr>
          <p:nvPr/>
        </p:nvSpPr>
        <p:spPr bwMode="auto">
          <a:xfrm>
            <a:off x="5715910" y="5702835"/>
            <a:ext cx="330334" cy="330334"/>
          </a:xfrm>
          <a:custGeom>
            <a:avLst/>
            <a:gdLst>
              <a:gd name="T0" fmla="*/ 1376 w 1536"/>
              <a:gd name="T1" fmla="*/ 160 h 1536"/>
              <a:gd name="T2" fmla="*/ 1357 w 1536"/>
              <a:gd name="T3" fmla="*/ 0 h 1536"/>
              <a:gd name="T4" fmla="*/ 1094 w 1536"/>
              <a:gd name="T5" fmla="*/ 230 h 1536"/>
              <a:gd name="T6" fmla="*/ 1088 w 1536"/>
              <a:gd name="T7" fmla="*/ 403 h 1536"/>
              <a:gd name="T8" fmla="*/ 640 w 1536"/>
              <a:gd name="T9" fmla="*/ 256 h 1536"/>
              <a:gd name="T10" fmla="*/ 640 w 1536"/>
              <a:gd name="T11" fmla="*/ 1536 h 1536"/>
              <a:gd name="T12" fmla="*/ 1114 w 1536"/>
              <a:gd name="T13" fmla="*/ 467 h 1536"/>
              <a:gd name="T14" fmla="*/ 1280 w 1536"/>
              <a:gd name="T15" fmla="*/ 448 h 1536"/>
              <a:gd name="T16" fmla="*/ 1530 w 1536"/>
              <a:gd name="T17" fmla="*/ 218 h 1536"/>
              <a:gd name="T18" fmla="*/ 1504 w 1536"/>
              <a:gd name="T19" fmla="*/ 160 h 1536"/>
              <a:gd name="T20" fmla="*/ 640 w 1536"/>
              <a:gd name="T21" fmla="*/ 1472 h 1536"/>
              <a:gd name="T22" fmla="*/ 640 w 1536"/>
              <a:gd name="T23" fmla="*/ 320 h 1536"/>
              <a:gd name="T24" fmla="*/ 911 w 1536"/>
              <a:gd name="T25" fmla="*/ 580 h 1536"/>
              <a:gd name="T26" fmla="*/ 224 w 1536"/>
              <a:gd name="T27" fmla="*/ 896 h 1536"/>
              <a:gd name="T28" fmla="*/ 1056 w 1536"/>
              <a:gd name="T29" fmla="*/ 896 h 1536"/>
              <a:gd name="T30" fmla="*/ 1070 w 1536"/>
              <a:gd name="T31" fmla="*/ 511 h 1536"/>
              <a:gd name="T32" fmla="*/ 768 w 1536"/>
              <a:gd name="T33" fmla="*/ 896 h 1536"/>
              <a:gd name="T34" fmla="*/ 512 w 1536"/>
              <a:gd name="T35" fmla="*/ 896 h 1536"/>
              <a:gd name="T36" fmla="*/ 705 w 1536"/>
              <a:gd name="T37" fmla="*/ 786 h 1536"/>
              <a:gd name="T38" fmla="*/ 614 w 1536"/>
              <a:gd name="T39" fmla="*/ 922 h 1536"/>
              <a:gd name="T40" fmla="*/ 659 w 1536"/>
              <a:gd name="T41" fmla="*/ 922 h 1536"/>
              <a:gd name="T42" fmla="*/ 768 w 1536"/>
              <a:gd name="T43" fmla="*/ 896 h 1536"/>
              <a:gd name="T44" fmla="*/ 640 w 1536"/>
              <a:gd name="T45" fmla="*/ 704 h 1536"/>
              <a:gd name="T46" fmla="*/ 640 w 1536"/>
              <a:gd name="T47" fmla="*/ 1088 h 1536"/>
              <a:gd name="T48" fmla="*/ 797 w 1536"/>
              <a:gd name="T49" fmla="*/ 784 h 1536"/>
              <a:gd name="T50" fmla="*/ 992 w 1536"/>
              <a:gd name="T51" fmla="*/ 896 h 1536"/>
              <a:gd name="T52" fmla="*/ 288 w 1536"/>
              <a:gd name="T53" fmla="*/ 896 h 1536"/>
              <a:gd name="T54" fmla="*/ 865 w 1536"/>
              <a:gd name="T55" fmla="*/ 627 h 1536"/>
              <a:gd name="T56" fmla="*/ 1267 w 1536"/>
              <a:gd name="T57" fmla="*/ 384 h 1536"/>
              <a:gd name="T58" fmla="*/ 1152 w 1536"/>
              <a:gd name="T59" fmla="*/ 269 h 1536"/>
              <a:gd name="T60" fmla="*/ 1312 w 1536"/>
              <a:gd name="T61" fmla="*/ 192 h 1536"/>
              <a:gd name="T62" fmla="*/ 1427 w 1536"/>
              <a:gd name="T63" fmla="*/ 224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36" h="1536">
                <a:moveTo>
                  <a:pt x="1504" y="160"/>
                </a:moveTo>
                <a:cubicBezTo>
                  <a:pt x="1376" y="160"/>
                  <a:pt x="1376" y="160"/>
                  <a:pt x="1376" y="160"/>
                </a:cubicBezTo>
                <a:cubicBezTo>
                  <a:pt x="1376" y="32"/>
                  <a:pt x="1376" y="32"/>
                  <a:pt x="1376" y="32"/>
                </a:cubicBezTo>
                <a:cubicBezTo>
                  <a:pt x="1376" y="19"/>
                  <a:pt x="1370" y="6"/>
                  <a:pt x="1357" y="0"/>
                </a:cubicBezTo>
                <a:cubicBezTo>
                  <a:pt x="1344" y="0"/>
                  <a:pt x="1331" y="0"/>
                  <a:pt x="1318" y="6"/>
                </a:cubicBezTo>
                <a:cubicBezTo>
                  <a:pt x="1094" y="230"/>
                  <a:pt x="1094" y="230"/>
                  <a:pt x="1094" y="230"/>
                </a:cubicBezTo>
                <a:cubicBezTo>
                  <a:pt x="1094" y="237"/>
                  <a:pt x="1088" y="250"/>
                  <a:pt x="1088" y="256"/>
                </a:cubicBezTo>
                <a:cubicBezTo>
                  <a:pt x="1088" y="403"/>
                  <a:pt x="1088" y="403"/>
                  <a:pt x="1088" y="403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955" y="319"/>
                  <a:pt x="805" y="256"/>
                  <a:pt x="640" y="256"/>
                </a:cubicBezTo>
                <a:cubicBezTo>
                  <a:pt x="288" y="256"/>
                  <a:pt x="0" y="544"/>
                  <a:pt x="0" y="896"/>
                </a:cubicBezTo>
                <a:cubicBezTo>
                  <a:pt x="0" y="1248"/>
                  <a:pt x="288" y="1536"/>
                  <a:pt x="640" y="1536"/>
                </a:cubicBezTo>
                <a:cubicBezTo>
                  <a:pt x="992" y="1536"/>
                  <a:pt x="1280" y="1248"/>
                  <a:pt x="1280" y="896"/>
                </a:cubicBezTo>
                <a:cubicBezTo>
                  <a:pt x="1280" y="731"/>
                  <a:pt x="1217" y="581"/>
                  <a:pt x="1114" y="467"/>
                </a:cubicBezTo>
                <a:cubicBezTo>
                  <a:pt x="1133" y="448"/>
                  <a:pt x="1133" y="448"/>
                  <a:pt x="1133" y="448"/>
                </a:cubicBezTo>
                <a:cubicBezTo>
                  <a:pt x="1280" y="448"/>
                  <a:pt x="1280" y="448"/>
                  <a:pt x="1280" y="448"/>
                </a:cubicBezTo>
                <a:cubicBezTo>
                  <a:pt x="1286" y="448"/>
                  <a:pt x="1299" y="442"/>
                  <a:pt x="1306" y="442"/>
                </a:cubicBezTo>
                <a:cubicBezTo>
                  <a:pt x="1530" y="218"/>
                  <a:pt x="1530" y="218"/>
                  <a:pt x="1530" y="218"/>
                </a:cubicBezTo>
                <a:cubicBezTo>
                  <a:pt x="1536" y="205"/>
                  <a:pt x="1536" y="192"/>
                  <a:pt x="1536" y="179"/>
                </a:cubicBezTo>
                <a:cubicBezTo>
                  <a:pt x="1530" y="166"/>
                  <a:pt x="1517" y="160"/>
                  <a:pt x="1504" y="160"/>
                </a:cubicBezTo>
                <a:close/>
                <a:moveTo>
                  <a:pt x="1216" y="896"/>
                </a:moveTo>
                <a:cubicBezTo>
                  <a:pt x="1216" y="1216"/>
                  <a:pt x="960" y="1472"/>
                  <a:pt x="640" y="1472"/>
                </a:cubicBezTo>
                <a:cubicBezTo>
                  <a:pt x="320" y="1472"/>
                  <a:pt x="64" y="1216"/>
                  <a:pt x="64" y="896"/>
                </a:cubicBezTo>
                <a:cubicBezTo>
                  <a:pt x="64" y="576"/>
                  <a:pt x="320" y="320"/>
                  <a:pt x="640" y="320"/>
                </a:cubicBezTo>
                <a:cubicBezTo>
                  <a:pt x="789" y="320"/>
                  <a:pt x="923" y="375"/>
                  <a:pt x="1025" y="466"/>
                </a:cubicBezTo>
                <a:cubicBezTo>
                  <a:pt x="911" y="580"/>
                  <a:pt x="911" y="580"/>
                  <a:pt x="911" y="580"/>
                </a:cubicBezTo>
                <a:cubicBezTo>
                  <a:pt x="838" y="518"/>
                  <a:pt x="744" y="480"/>
                  <a:pt x="640" y="480"/>
                </a:cubicBezTo>
                <a:cubicBezTo>
                  <a:pt x="410" y="480"/>
                  <a:pt x="224" y="666"/>
                  <a:pt x="224" y="896"/>
                </a:cubicBezTo>
                <a:cubicBezTo>
                  <a:pt x="224" y="1126"/>
                  <a:pt x="410" y="1312"/>
                  <a:pt x="640" y="1312"/>
                </a:cubicBezTo>
                <a:cubicBezTo>
                  <a:pt x="870" y="1312"/>
                  <a:pt x="1056" y="1126"/>
                  <a:pt x="1056" y="896"/>
                </a:cubicBezTo>
                <a:cubicBezTo>
                  <a:pt x="1056" y="792"/>
                  <a:pt x="1018" y="698"/>
                  <a:pt x="956" y="625"/>
                </a:cubicBezTo>
                <a:cubicBezTo>
                  <a:pt x="1070" y="511"/>
                  <a:pt x="1070" y="511"/>
                  <a:pt x="1070" y="511"/>
                </a:cubicBezTo>
                <a:cubicBezTo>
                  <a:pt x="1161" y="613"/>
                  <a:pt x="1216" y="747"/>
                  <a:pt x="1216" y="896"/>
                </a:cubicBezTo>
                <a:close/>
                <a:moveTo>
                  <a:pt x="768" y="896"/>
                </a:moveTo>
                <a:cubicBezTo>
                  <a:pt x="768" y="966"/>
                  <a:pt x="710" y="1024"/>
                  <a:pt x="640" y="1024"/>
                </a:cubicBezTo>
                <a:cubicBezTo>
                  <a:pt x="570" y="1024"/>
                  <a:pt x="512" y="966"/>
                  <a:pt x="512" y="896"/>
                </a:cubicBezTo>
                <a:cubicBezTo>
                  <a:pt x="512" y="826"/>
                  <a:pt x="570" y="768"/>
                  <a:pt x="640" y="768"/>
                </a:cubicBezTo>
                <a:cubicBezTo>
                  <a:pt x="664" y="768"/>
                  <a:pt x="686" y="775"/>
                  <a:pt x="705" y="786"/>
                </a:cubicBezTo>
                <a:cubicBezTo>
                  <a:pt x="614" y="877"/>
                  <a:pt x="614" y="877"/>
                  <a:pt x="614" y="877"/>
                </a:cubicBezTo>
                <a:cubicBezTo>
                  <a:pt x="602" y="890"/>
                  <a:pt x="602" y="909"/>
                  <a:pt x="614" y="922"/>
                </a:cubicBezTo>
                <a:cubicBezTo>
                  <a:pt x="621" y="928"/>
                  <a:pt x="634" y="928"/>
                  <a:pt x="640" y="928"/>
                </a:cubicBezTo>
                <a:cubicBezTo>
                  <a:pt x="646" y="928"/>
                  <a:pt x="659" y="928"/>
                  <a:pt x="659" y="922"/>
                </a:cubicBezTo>
                <a:cubicBezTo>
                  <a:pt x="750" y="831"/>
                  <a:pt x="750" y="831"/>
                  <a:pt x="750" y="831"/>
                </a:cubicBezTo>
                <a:cubicBezTo>
                  <a:pt x="761" y="850"/>
                  <a:pt x="768" y="872"/>
                  <a:pt x="768" y="896"/>
                </a:cubicBezTo>
                <a:close/>
                <a:moveTo>
                  <a:pt x="752" y="739"/>
                </a:moveTo>
                <a:cubicBezTo>
                  <a:pt x="721" y="717"/>
                  <a:pt x="683" y="704"/>
                  <a:pt x="640" y="704"/>
                </a:cubicBezTo>
                <a:cubicBezTo>
                  <a:pt x="531" y="704"/>
                  <a:pt x="448" y="787"/>
                  <a:pt x="448" y="896"/>
                </a:cubicBezTo>
                <a:cubicBezTo>
                  <a:pt x="448" y="1005"/>
                  <a:pt x="531" y="1088"/>
                  <a:pt x="640" y="1088"/>
                </a:cubicBezTo>
                <a:cubicBezTo>
                  <a:pt x="749" y="1088"/>
                  <a:pt x="832" y="1005"/>
                  <a:pt x="832" y="896"/>
                </a:cubicBezTo>
                <a:cubicBezTo>
                  <a:pt x="832" y="853"/>
                  <a:pt x="819" y="815"/>
                  <a:pt x="797" y="784"/>
                </a:cubicBezTo>
                <a:cubicBezTo>
                  <a:pt x="909" y="671"/>
                  <a:pt x="909" y="671"/>
                  <a:pt x="909" y="671"/>
                </a:cubicBezTo>
                <a:cubicBezTo>
                  <a:pt x="961" y="733"/>
                  <a:pt x="992" y="811"/>
                  <a:pt x="992" y="896"/>
                </a:cubicBezTo>
                <a:cubicBezTo>
                  <a:pt x="992" y="1088"/>
                  <a:pt x="832" y="1248"/>
                  <a:pt x="640" y="1248"/>
                </a:cubicBezTo>
                <a:cubicBezTo>
                  <a:pt x="448" y="1248"/>
                  <a:pt x="288" y="1088"/>
                  <a:pt x="288" y="896"/>
                </a:cubicBezTo>
                <a:cubicBezTo>
                  <a:pt x="288" y="704"/>
                  <a:pt x="448" y="544"/>
                  <a:pt x="640" y="544"/>
                </a:cubicBezTo>
                <a:cubicBezTo>
                  <a:pt x="725" y="544"/>
                  <a:pt x="803" y="575"/>
                  <a:pt x="865" y="627"/>
                </a:cubicBezTo>
                <a:lnTo>
                  <a:pt x="752" y="739"/>
                </a:lnTo>
                <a:close/>
                <a:moveTo>
                  <a:pt x="1267" y="384"/>
                </a:moveTo>
                <a:cubicBezTo>
                  <a:pt x="1152" y="384"/>
                  <a:pt x="1152" y="384"/>
                  <a:pt x="1152" y="384"/>
                </a:cubicBezTo>
                <a:cubicBezTo>
                  <a:pt x="1152" y="269"/>
                  <a:pt x="1152" y="269"/>
                  <a:pt x="1152" y="269"/>
                </a:cubicBezTo>
                <a:cubicBezTo>
                  <a:pt x="1312" y="109"/>
                  <a:pt x="1312" y="109"/>
                  <a:pt x="1312" y="109"/>
                </a:cubicBezTo>
                <a:cubicBezTo>
                  <a:pt x="1312" y="192"/>
                  <a:pt x="1312" y="192"/>
                  <a:pt x="1312" y="192"/>
                </a:cubicBezTo>
                <a:cubicBezTo>
                  <a:pt x="1312" y="211"/>
                  <a:pt x="1325" y="224"/>
                  <a:pt x="1344" y="224"/>
                </a:cubicBezTo>
                <a:cubicBezTo>
                  <a:pt x="1427" y="224"/>
                  <a:pt x="1427" y="224"/>
                  <a:pt x="1427" y="224"/>
                </a:cubicBezTo>
                <a:lnTo>
                  <a:pt x="1267" y="3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F2A7ADF6-2AC3-4EBC-B265-F719C275B4EC}"/>
              </a:ext>
            </a:extLst>
          </p:cNvPr>
          <p:cNvGrpSpPr/>
          <p:nvPr/>
        </p:nvGrpSpPr>
        <p:grpSpPr>
          <a:xfrm>
            <a:off x="6246268" y="2589129"/>
            <a:ext cx="292868" cy="243057"/>
            <a:chOff x="-4900613" y="885825"/>
            <a:chExt cx="5815013" cy="4826000"/>
          </a:xfrm>
          <a:solidFill>
            <a:schemeClr val="bg1"/>
          </a:solidFill>
        </p:grpSpPr>
        <p:sp>
          <p:nvSpPr>
            <p:cNvPr id="142" name="Freeform 22">
              <a:extLst>
                <a:ext uri="{FF2B5EF4-FFF2-40B4-BE49-F238E27FC236}">
                  <a16:creationId xmlns:a16="http://schemas.microsoft.com/office/drawing/2014/main" id="{7DD8AF14-3F90-449F-9BC4-B171187740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78388" y="1609725"/>
              <a:ext cx="5792788" cy="4102100"/>
            </a:xfrm>
            <a:custGeom>
              <a:avLst/>
              <a:gdLst>
                <a:gd name="T0" fmla="*/ 1376 w 1536"/>
                <a:gd name="T1" fmla="*/ 1088 h 1088"/>
                <a:gd name="T2" fmla="*/ 160 w 1536"/>
                <a:gd name="T3" fmla="*/ 1088 h 1088"/>
                <a:gd name="T4" fmla="*/ 0 w 1536"/>
                <a:gd name="T5" fmla="*/ 928 h 1088"/>
                <a:gd name="T6" fmla="*/ 0 w 1536"/>
                <a:gd name="T7" fmla="*/ 160 h 1088"/>
                <a:gd name="T8" fmla="*/ 160 w 1536"/>
                <a:gd name="T9" fmla="*/ 0 h 1088"/>
                <a:gd name="T10" fmla="*/ 1376 w 1536"/>
                <a:gd name="T11" fmla="*/ 0 h 1088"/>
                <a:gd name="T12" fmla="*/ 1536 w 1536"/>
                <a:gd name="T13" fmla="*/ 160 h 1088"/>
                <a:gd name="T14" fmla="*/ 1536 w 1536"/>
                <a:gd name="T15" fmla="*/ 928 h 1088"/>
                <a:gd name="T16" fmla="*/ 1376 w 1536"/>
                <a:gd name="T17" fmla="*/ 1088 h 1088"/>
                <a:gd name="T18" fmla="*/ 160 w 1536"/>
                <a:gd name="T19" fmla="*/ 64 h 1088"/>
                <a:gd name="T20" fmla="*/ 64 w 1536"/>
                <a:gd name="T21" fmla="*/ 160 h 1088"/>
                <a:gd name="T22" fmla="*/ 64 w 1536"/>
                <a:gd name="T23" fmla="*/ 928 h 1088"/>
                <a:gd name="T24" fmla="*/ 160 w 1536"/>
                <a:gd name="T25" fmla="*/ 1024 h 1088"/>
                <a:gd name="T26" fmla="*/ 1376 w 1536"/>
                <a:gd name="T27" fmla="*/ 1024 h 1088"/>
                <a:gd name="T28" fmla="*/ 1472 w 1536"/>
                <a:gd name="T29" fmla="*/ 928 h 1088"/>
                <a:gd name="T30" fmla="*/ 1472 w 1536"/>
                <a:gd name="T31" fmla="*/ 160 h 1088"/>
                <a:gd name="T32" fmla="*/ 1376 w 1536"/>
                <a:gd name="T33" fmla="*/ 64 h 1088"/>
                <a:gd name="T34" fmla="*/ 160 w 1536"/>
                <a:gd name="T35" fmla="*/ 64 h 1088"/>
                <a:gd name="T36" fmla="*/ 160 w 1536"/>
                <a:gd name="T37" fmla="*/ 64 h 1088"/>
                <a:gd name="T38" fmla="*/ 160 w 1536"/>
                <a:gd name="T39" fmla="*/ 64 h 1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36" h="1088">
                  <a:moveTo>
                    <a:pt x="1376" y="1088"/>
                  </a:moveTo>
                  <a:cubicBezTo>
                    <a:pt x="160" y="1088"/>
                    <a:pt x="160" y="1088"/>
                    <a:pt x="160" y="1088"/>
                  </a:cubicBezTo>
                  <a:cubicBezTo>
                    <a:pt x="70" y="1088"/>
                    <a:pt x="0" y="1018"/>
                    <a:pt x="0" y="92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70"/>
                    <a:pt x="70" y="0"/>
                    <a:pt x="160" y="0"/>
                  </a:cubicBezTo>
                  <a:cubicBezTo>
                    <a:pt x="1376" y="0"/>
                    <a:pt x="1376" y="0"/>
                    <a:pt x="1376" y="0"/>
                  </a:cubicBezTo>
                  <a:cubicBezTo>
                    <a:pt x="1466" y="0"/>
                    <a:pt x="1536" y="70"/>
                    <a:pt x="1536" y="160"/>
                  </a:cubicBezTo>
                  <a:cubicBezTo>
                    <a:pt x="1536" y="928"/>
                    <a:pt x="1536" y="928"/>
                    <a:pt x="1536" y="928"/>
                  </a:cubicBezTo>
                  <a:cubicBezTo>
                    <a:pt x="1536" y="1018"/>
                    <a:pt x="1466" y="1088"/>
                    <a:pt x="1376" y="1088"/>
                  </a:cubicBezTo>
                  <a:close/>
                  <a:moveTo>
                    <a:pt x="160" y="64"/>
                  </a:moveTo>
                  <a:cubicBezTo>
                    <a:pt x="109" y="64"/>
                    <a:pt x="64" y="109"/>
                    <a:pt x="64" y="160"/>
                  </a:cubicBezTo>
                  <a:cubicBezTo>
                    <a:pt x="64" y="928"/>
                    <a:pt x="64" y="928"/>
                    <a:pt x="64" y="928"/>
                  </a:cubicBezTo>
                  <a:cubicBezTo>
                    <a:pt x="64" y="979"/>
                    <a:pt x="109" y="1024"/>
                    <a:pt x="160" y="1024"/>
                  </a:cubicBezTo>
                  <a:cubicBezTo>
                    <a:pt x="1376" y="1024"/>
                    <a:pt x="1376" y="1024"/>
                    <a:pt x="1376" y="1024"/>
                  </a:cubicBezTo>
                  <a:cubicBezTo>
                    <a:pt x="1427" y="1024"/>
                    <a:pt x="1472" y="979"/>
                    <a:pt x="1472" y="928"/>
                  </a:cubicBezTo>
                  <a:cubicBezTo>
                    <a:pt x="1472" y="160"/>
                    <a:pt x="1472" y="160"/>
                    <a:pt x="1472" y="160"/>
                  </a:cubicBezTo>
                  <a:cubicBezTo>
                    <a:pt x="1472" y="109"/>
                    <a:pt x="1427" y="64"/>
                    <a:pt x="1376" y="64"/>
                  </a:cubicBezTo>
                  <a:lnTo>
                    <a:pt x="160" y="64"/>
                  </a:ln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3" name="Freeform 23">
              <a:extLst>
                <a:ext uri="{FF2B5EF4-FFF2-40B4-BE49-F238E27FC236}">
                  <a16:creationId xmlns:a16="http://schemas.microsoft.com/office/drawing/2014/main" id="{86231D35-7D20-479A-A8C8-918B7DBAB4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947988" y="885825"/>
              <a:ext cx="1931988" cy="965200"/>
            </a:xfrm>
            <a:custGeom>
              <a:avLst/>
              <a:gdLst>
                <a:gd name="T0" fmla="*/ 480 w 512"/>
                <a:gd name="T1" fmla="*/ 256 h 256"/>
                <a:gd name="T2" fmla="*/ 448 w 512"/>
                <a:gd name="T3" fmla="*/ 224 h 256"/>
                <a:gd name="T4" fmla="*/ 448 w 512"/>
                <a:gd name="T5" fmla="*/ 96 h 256"/>
                <a:gd name="T6" fmla="*/ 416 w 512"/>
                <a:gd name="T7" fmla="*/ 64 h 256"/>
                <a:gd name="T8" fmla="*/ 96 w 512"/>
                <a:gd name="T9" fmla="*/ 64 h 256"/>
                <a:gd name="T10" fmla="*/ 64 w 512"/>
                <a:gd name="T11" fmla="*/ 96 h 256"/>
                <a:gd name="T12" fmla="*/ 64 w 512"/>
                <a:gd name="T13" fmla="*/ 224 h 256"/>
                <a:gd name="T14" fmla="*/ 32 w 512"/>
                <a:gd name="T15" fmla="*/ 256 h 256"/>
                <a:gd name="T16" fmla="*/ 0 w 512"/>
                <a:gd name="T17" fmla="*/ 224 h 256"/>
                <a:gd name="T18" fmla="*/ 0 w 512"/>
                <a:gd name="T19" fmla="*/ 96 h 256"/>
                <a:gd name="T20" fmla="*/ 96 w 512"/>
                <a:gd name="T21" fmla="*/ 0 h 256"/>
                <a:gd name="T22" fmla="*/ 416 w 512"/>
                <a:gd name="T23" fmla="*/ 0 h 256"/>
                <a:gd name="T24" fmla="*/ 512 w 512"/>
                <a:gd name="T25" fmla="*/ 96 h 256"/>
                <a:gd name="T26" fmla="*/ 512 w 512"/>
                <a:gd name="T27" fmla="*/ 224 h 256"/>
                <a:gd name="T28" fmla="*/ 480 w 512"/>
                <a:gd name="T29" fmla="*/ 256 h 256"/>
                <a:gd name="T30" fmla="*/ 480 w 512"/>
                <a:gd name="T31" fmla="*/ 256 h 256"/>
                <a:gd name="T32" fmla="*/ 480 w 512"/>
                <a:gd name="T33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2" h="256">
                  <a:moveTo>
                    <a:pt x="480" y="256"/>
                  </a:moveTo>
                  <a:cubicBezTo>
                    <a:pt x="461" y="256"/>
                    <a:pt x="448" y="243"/>
                    <a:pt x="448" y="224"/>
                  </a:cubicBezTo>
                  <a:cubicBezTo>
                    <a:pt x="448" y="96"/>
                    <a:pt x="448" y="96"/>
                    <a:pt x="448" y="96"/>
                  </a:cubicBezTo>
                  <a:cubicBezTo>
                    <a:pt x="448" y="77"/>
                    <a:pt x="435" y="64"/>
                    <a:pt x="41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77" y="64"/>
                    <a:pt x="64" y="77"/>
                    <a:pt x="64" y="96"/>
                  </a:cubicBezTo>
                  <a:cubicBezTo>
                    <a:pt x="64" y="224"/>
                    <a:pt x="64" y="224"/>
                    <a:pt x="64" y="224"/>
                  </a:cubicBezTo>
                  <a:cubicBezTo>
                    <a:pt x="64" y="243"/>
                    <a:pt x="51" y="256"/>
                    <a:pt x="32" y="256"/>
                  </a:cubicBezTo>
                  <a:cubicBezTo>
                    <a:pt x="13" y="256"/>
                    <a:pt x="0" y="243"/>
                    <a:pt x="0" y="22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45"/>
                    <a:pt x="45" y="0"/>
                    <a:pt x="96" y="0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467" y="0"/>
                    <a:pt x="512" y="45"/>
                    <a:pt x="512" y="96"/>
                  </a:cubicBezTo>
                  <a:cubicBezTo>
                    <a:pt x="512" y="224"/>
                    <a:pt x="512" y="224"/>
                    <a:pt x="512" y="224"/>
                  </a:cubicBezTo>
                  <a:cubicBezTo>
                    <a:pt x="512" y="243"/>
                    <a:pt x="499" y="256"/>
                    <a:pt x="480" y="256"/>
                  </a:cubicBezTo>
                  <a:close/>
                  <a:moveTo>
                    <a:pt x="480" y="256"/>
                  </a:moveTo>
                  <a:cubicBezTo>
                    <a:pt x="480" y="256"/>
                    <a:pt x="480" y="256"/>
                    <a:pt x="480" y="25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4" name="Freeform 24">
              <a:extLst>
                <a:ext uri="{FF2B5EF4-FFF2-40B4-BE49-F238E27FC236}">
                  <a16:creationId xmlns:a16="http://schemas.microsoft.com/office/drawing/2014/main" id="{1D8937A6-2F87-4FEE-A68F-03FC012424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00613" y="2552700"/>
              <a:ext cx="5815013" cy="1228725"/>
            </a:xfrm>
            <a:custGeom>
              <a:avLst/>
              <a:gdLst>
                <a:gd name="T0" fmla="*/ 774 w 1542"/>
                <a:gd name="T1" fmla="*/ 326 h 326"/>
                <a:gd name="T2" fmla="*/ 761 w 1542"/>
                <a:gd name="T3" fmla="*/ 326 h 326"/>
                <a:gd name="T4" fmla="*/ 25 w 1542"/>
                <a:gd name="T5" fmla="*/ 70 h 326"/>
                <a:gd name="T6" fmla="*/ 6 w 1542"/>
                <a:gd name="T7" fmla="*/ 25 h 326"/>
                <a:gd name="T8" fmla="*/ 51 w 1542"/>
                <a:gd name="T9" fmla="*/ 6 h 326"/>
                <a:gd name="T10" fmla="*/ 774 w 1542"/>
                <a:gd name="T11" fmla="*/ 262 h 326"/>
                <a:gd name="T12" fmla="*/ 1497 w 1542"/>
                <a:gd name="T13" fmla="*/ 6 h 326"/>
                <a:gd name="T14" fmla="*/ 1536 w 1542"/>
                <a:gd name="T15" fmla="*/ 25 h 326"/>
                <a:gd name="T16" fmla="*/ 1516 w 1542"/>
                <a:gd name="T17" fmla="*/ 64 h 326"/>
                <a:gd name="T18" fmla="*/ 780 w 1542"/>
                <a:gd name="T19" fmla="*/ 320 h 326"/>
                <a:gd name="T20" fmla="*/ 774 w 1542"/>
                <a:gd name="T21" fmla="*/ 326 h 326"/>
                <a:gd name="T22" fmla="*/ 774 w 1542"/>
                <a:gd name="T23" fmla="*/ 326 h 326"/>
                <a:gd name="T24" fmla="*/ 774 w 1542"/>
                <a:gd name="T2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2" h="326">
                  <a:moveTo>
                    <a:pt x="774" y="326"/>
                  </a:moveTo>
                  <a:cubicBezTo>
                    <a:pt x="768" y="326"/>
                    <a:pt x="768" y="326"/>
                    <a:pt x="761" y="326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2" y="64"/>
                    <a:pt x="0" y="44"/>
                    <a:pt x="6" y="25"/>
                  </a:cubicBezTo>
                  <a:cubicBezTo>
                    <a:pt x="12" y="12"/>
                    <a:pt x="32" y="0"/>
                    <a:pt x="51" y="6"/>
                  </a:cubicBezTo>
                  <a:cubicBezTo>
                    <a:pt x="774" y="262"/>
                    <a:pt x="774" y="262"/>
                    <a:pt x="774" y="262"/>
                  </a:cubicBezTo>
                  <a:cubicBezTo>
                    <a:pt x="1497" y="6"/>
                    <a:pt x="1497" y="6"/>
                    <a:pt x="1497" y="6"/>
                  </a:cubicBezTo>
                  <a:cubicBezTo>
                    <a:pt x="1516" y="0"/>
                    <a:pt x="1529" y="6"/>
                    <a:pt x="1536" y="25"/>
                  </a:cubicBezTo>
                  <a:cubicBezTo>
                    <a:pt x="1542" y="44"/>
                    <a:pt x="1536" y="57"/>
                    <a:pt x="1516" y="64"/>
                  </a:cubicBezTo>
                  <a:cubicBezTo>
                    <a:pt x="780" y="320"/>
                    <a:pt x="780" y="320"/>
                    <a:pt x="780" y="320"/>
                  </a:cubicBezTo>
                  <a:cubicBezTo>
                    <a:pt x="780" y="326"/>
                    <a:pt x="780" y="326"/>
                    <a:pt x="774" y="326"/>
                  </a:cubicBezTo>
                  <a:close/>
                  <a:moveTo>
                    <a:pt x="774" y="326"/>
                  </a:moveTo>
                  <a:cubicBezTo>
                    <a:pt x="774" y="326"/>
                    <a:pt x="774" y="326"/>
                    <a:pt x="774" y="3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127704C2-6121-4D9E-9808-4CC4560BAAAB}"/>
              </a:ext>
            </a:extLst>
          </p:cNvPr>
          <p:cNvGrpSpPr/>
          <p:nvPr/>
        </p:nvGrpSpPr>
        <p:grpSpPr>
          <a:xfrm>
            <a:off x="6610703" y="3591655"/>
            <a:ext cx="349810" cy="342900"/>
            <a:chOff x="973138" y="4927600"/>
            <a:chExt cx="642937" cy="630238"/>
          </a:xfrm>
          <a:solidFill>
            <a:schemeClr val="bg1"/>
          </a:solidFill>
        </p:grpSpPr>
        <p:sp>
          <p:nvSpPr>
            <p:cNvPr id="146" name="Freeform 28">
              <a:extLst>
                <a:ext uri="{FF2B5EF4-FFF2-40B4-BE49-F238E27FC236}">
                  <a16:creationId xmlns:a16="http://schemas.microsoft.com/office/drawing/2014/main" id="{6E26255B-AA97-4B06-B6D2-35CA8E4F81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8100" y="4927600"/>
              <a:ext cx="295275" cy="295275"/>
            </a:xfrm>
            <a:custGeom>
              <a:avLst/>
              <a:gdLst>
                <a:gd name="T0" fmla="*/ 30 w 706"/>
                <a:gd name="T1" fmla="*/ 0 h 707"/>
                <a:gd name="T2" fmla="*/ 0 w 706"/>
                <a:gd name="T3" fmla="*/ 30 h 707"/>
                <a:gd name="T4" fmla="*/ 0 w 706"/>
                <a:gd name="T5" fmla="*/ 677 h 707"/>
                <a:gd name="T6" fmla="*/ 30 w 706"/>
                <a:gd name="T7" fmla="*/ 707 h 707"/>
                <a:gd name="T8" fmla="*/ 676 w 706"/>
                <a:gd name="T9" fmla="*/ 707 h 707"/>
                <a:gd name="T10" fmla="*/ 706 w 706"/>
                <a:gd name="T11" fmla="*/ 677 h 707"/>
                <a:gd name="T12" fmla="*/ 706 w 706"/>
                <a:gd name="T13" fmla="*/ 676 h 707"/>
                <a:gd name="T14" fmla="*/ 508 w 706"/>
                <a:gd name="T15" fmla="*/ 198 h 707"/>
                <a:gd name="T16" fmla="*/ 30 w 706"/>
                <a:gd name="T17" fmla="*/ 0 h 707"/>
                <a:gd name="T18" fmla="*/ 60 w 706"/>
                <a:gd name="T19" fmla="*/ 647 h 707"/>
                <a:gd name="T20" fmla="*/ 60 w 706"/>
                <a:gd name="T21" fmla="*/ 60 h 707"/>
                <a:gd name="T22" fmla="*/ 646 w 706"/>
                <a:gd name="T23" fmla="*/ 647 h 707"/>
                <a:gd name="T24" fmla="*/ 60 w 706"/>
                <a:gd name="T25" fmla="*/ 647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6" h="707">
                  <a:moveTo>
                    <a:pt x="30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677"/>
                    <a:pt x="0" y="677"/>
                    <a:pt x="0" y="677"/>
                  </a:cubicBezTo>
                  <a:cubicBezTo>
                    <a:pt x="0" y="694"/>
                    <a:pt x="14" y="707"/>
                    <a:pt x="30" y="707"/>
                  </a:cubicBezTo>
                  <a:cubicBezTo>
                    <a:pt x="676" y="707"/>
                    <a:pt x="676" y="707"/>
                    <a:pt x="676" y="707"/>
                  </a:cubicBezTo>
                  <a:cubicBezTo>
                    <a:pt x="693" y="707"/>
                    <a:pt x="706" y="693"/>
                    <a:pt x="706" y="677"/>
                  </a:cubicBezTo>
                  <a:cubicBezTo>
                    <a:pt x="706" y="676"/>
                    <a:pt x="706" y="676"/>
                    <a:pt x="706" y="676"/>
                  </a:cubicBezTo>
                  <a:cubicBezTo>
                    <a:pt x="706" y="495"/>
                    <a:pt x="636" y="326"/>
                    <a:pt x="508" y="198"/>
                  </a:cubicBezTo>
                  <a:cubicBezTo>
                    <a:pt x="381" y="70"/>
                    <a:pt x="211" y="0"/>
                    <a:pt x="30" y="0"/>
                  </a:cubicBezTo>
                  <a:close/>
                  <a:moveTo>
                    <a:pt x="60" y="647"/>
                  </a:moveTo>
                  <a:cubicBezTo>
                    <a:pt x="60" y="60"/>
                    <a:pt x="60" y="60"/>
                    <a:pt x="60" y="60"/>
                  </a:cubicBezTo>
                  <a:cubicBezTo>
                    <a:pt x="376" y="76"/>
                    <a:pt x="631" y="330"/>
                    <a:pt x="646" y="647"/>
                  </a:cubicBezTo>
                  <a:lnTo>
                    <a:pt x="60" y="6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CB19FD9E-86BD-471A-A34F-88B27C0F0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19213" y="5254625"/>
              <a:ext cx="296862" cy="215900"/>
            </a:xfrm>
            <a:custGeom>
              <a:avLst/>
              <a:gdLst>
                <a:gd name="T0" fmla="*/ 678 w 708"/>
                <a:gd name="T1" fmla="*/ 0 h 517"/>
                <a:gd name="T2" fmla="*/ 32 w 708"/>
                <a:gd name="T3" fmla="*/ 0 h 517"/>
                <a:gd name="T4" fmla="*/ 4 w 708"/>
                <a:gd name="T5" fmla="*/ 19 h 517"/>
                <a:gd name="T6" fmla="*/ 11 w 708"/>
                <a:gd name="T7" fmla="*/ 51 h 517"/>
                <a:gd name="T8" fmla="*/ 467 w 708"/>
                <a:gd name="T9" fmla="*/ 508 h 517"/>
                <a:gd name="T10" fmla="*/ 488 w 708"/>
                <a:gd name="T11" fmla="*/ 517 h 517"/>
                <a:gd name="T12" fmla="*/ 488 w 708"/>
                <a:gd name="T13" fmla="*/ 517 h 517"/>
                <a:gd name="T14" fmla="*/ 510 w 708"/>
                <a:gd name="T15" fmla="*/ 508 h 517"/>
                <a:gd name="T16" fmla="*/ 708 w 708"/>
                <a:gd name="T17" fmla="*/ 30 h 517"/>
                <a:gd name="T18" fmla="*/ 699 w 708"/>
                <a:gd name="T19" fmla="*/ 9 h 517"/>
                <a:gd name="T20" fmla="*/ 678 w 708"/>
                <a:gd name="T21" fmla="*/ 0 h 517"/>
                <a:gd name="T22" fmla="*/ 488 w 708"/>
                <a:gd name="T23" fmla="*/ 444 h 517"/>
                <a:gd name="T24" fmla="*/ 455 w 708"/>
                <a:gd name="T25" fmla="*/ 411 h 517"/>
                <a:gd name="T26" fmla="*/ 506 w 708"/>
                <a:gd name="T27" fmla="*/ 359 h 517"/>
                <a:gd name="T28" fmla="*/ 506 w 708"/>
                <a:gd name="T29" fmla="*/ 316 h 517"/>
                <a:gd name="T30" fmla="*/ 464 w 708"/>
                <a:gd name="T31" fmla="*/ 316 h 517"/>
                <a:gd name="T32" fmla="*/ 412 w 708"/>
                <a:gd name="T33" fmla="*/ 368 h 517"/>
                <a:gd name="T34" fmla="*/ 356 w 708"/>
                <a:gd name="T35" fmla="*/ 312 h 517"/>
                <a:gd name="T36" fmla="*/ 492 w 708"/>
                <a:gd name="T37" fmla="*/ 175 h 517"/>
                <a:gd name="T38" fmla="*/ 492 w 708"/>
                <a:gd name="T39" fmla="*/ 133 h 517"/>
                <a:gd name="T40" fmla="*/ 450 w 708"/>
                <a:gd name="T41" fmla="*/ 133 h 517"/>
                <a:gd name="T42" fmla="*/ 313 w 708"/>
                <a:gd name="T43" fmla="*/ 269 h 517"/>
                <a:gd name="T44" fmla="*/ 262 w 708"/>
                <a:gd name="T45" fmla="*/ 217 h 517"/>
                <a:gd name="T46" fmla="*/ 307 w 708"/>
                <a:gd name="T47" fmla="*/ 172 h 517"/>
                <a:gd name="T48" fmla="*/ 307 w 708"/>
                <a:gd name="T49" fmla="*/ 130 h 517"/>
                <a:gd name="T50" fmla="*/ 265 w 708"/>
                <a:gd name="T51" fmla="*/ 130 h 517"/>
                <a:gd name="T52" fmla="*/ 219 w 708"/>
                <a:gd name="T53" fmla="*/ 175 h 517"/>
                <a:gd name="T54" fmla="*/ 104 w 708"/>
                <a:gd name="T55" fmla="*/ 60 h 517"/>
                <a:gd name="T56" fmla="*/ 647 w 708"/>
                <a:gd name="T57" fmla="*/ 60 h 517"/>
                <a:gd name="T58" fmla="*/ 488 w 708"/>
                <a:gd name="T59" fmla="*/ 444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08" h="517">
                  <a:moveTo>
                    <a:pt x="67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9" y="7"/>
                    <a:pt x="4" y="19"/>
                  </a:cubicBezTo>
                  <a:cubicBezTo>
                    <a:pt x="0" y="30"/>
                    <a:pt x="2" y="43"/>
                    <a:pt x="11" y="51"/>
                  </a:cubicBezTo>
                  <a:cubicBezTo>
                    <a:pt x="467" y="508"/>
                    <a:pt x="467" y="508"/>
                    <a:pt x="467" y="508"/>
                  </a:cubicBezTo>
                  <a:cubicBezTo>
                    <a:pt x="473" y="514"/>
                    <a:pt x="480" y="517"/>
                    <a:pt x="488" y="517"/>
                  </a:cubicBezTo>
                  <a:cubicBezTo>
                    <a:pt x="488" y="517"/>
                    <a:pt x="488" y="517"/>
                    <a:pt x="488" y="517"/>
                  </a:cubicBezTo>
                  <a:cubicBezTo>
                    <a:pt x="496" y="517"/>
                    <a:pt x="504" y="514"/>
                    <a:pt x="510" y="508"/>
                  </a:cubicBezTo>
                  <a:cubicBezTo>
                    <a:pt x="637" y="381"/>
                    <a:pt x="708" y="211"/>
                    <a:pt x="708" y="30"/>
                  </a:cubicBezTo>
                  <a:cubicBezTo>
                    <a:pt x="708" y="22"/>
                    <a:pt x="705" y="15"/>
                    <a:pt x="699" y="9"/>
                  </a:cubicBezTo>
                  <a:cubicBezTo>
                    <a:pt x="694" y="3"/>
                    <a:pt x="686" y="0"/>
                    <a:pt x="678" y="0"/>
                  </a:cubicBezTo>
                  <a:close/>
                  <a:moveTo>
                    <a:pt x="488" y="444"/>
                  </a:moveTo>
                  <a:cubicBezTo>
                    <a:pt x="455" y="411"/>
                    <a:pt x="455" y="411"/>
                    <a:pt x="455" y="411"/>
                  </a:cubicBezTo>
                  <a:cubicBezTo>
                    <a:pt x="506" y="359"/>
                    <a:pt x="506" y="359"/>
                    <a:pt x="506" y="359"/>
                  </a:cubicBezTo>
                  <a:cubicBezTo>
                    <a:pt x="518" y="347"/>
                    <a:pt x="518" y="328"/>
                    <a:pt x="506" y="316"/>
                  </a:cubicBezTo>
                  <a:cubicBezTo>
                    <a:pt x="495" y="305"/>
                    <a:pt x="476" y="305"/>
                    <a:pt x="464" y="316"/>
                  </a:cubicBezTo>
                  <a:cubicBezTo>
                    <a:pt x="412" y="368"/>
                    <a:pt x="412" y="368"/>
                    <a:pt x="412" y="368"/>
                  </a:cubicBezTo>
                  <a:cubicBezTo>
                    <a:pt x="356" y="312"/>
                    <a:pt x="356" y="312"/>
                    <a:pt x="356" y="312"/>
                  </a:cubicBezTo>
                  <a:cubicBezTo>
                    <a:pt x="492" y="175"/>
                    <a:pt x="492" y="175"/>
                    <a:pt x="492" y="175"/>
                  </a:cubicBezTo>
                  <a:cubicBezTo>
                    <a:pt x="504" y="163"/>
                    <a:pt x="504" y="144"/>
                    <a:pt x="492" y="133"/>
                  </a:cubicBezTo>
                  <a:cubicBezTo>
                    <a:pt x="481" y="121"/>
                    <a:pt x="462" y="121"/>
                    <a:pt x="450" y="133"/>
                  </a:cubicBezTo>
                  <a:cubicBezTo>
                    <a:pt x="313" y="269"/>
                    <a:pt x="313" y="269"/>
                    <a:pt x="313" y="269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307" y="172"/>
                    <a:pt x="307" y="172"/>
                    <a:pt x="307" y="172"/>
                  </a:cubicBezTo>
                  <a:cubicBezTo>
                    <a:pt x="319" y="160"/>
                    <a:pt x="319" y="141"/>
                    <a:pt x="307" y="130"/>
                  </a:cubicBezTo>
                  <a:cubicBezTo>
                    <a:pt x="295" y="118"/>
                    <a:pt x="276" y="118"/>
                    <a:pt x="265" y="130"/>
                  </a:cubicBezTo>
                  <a:cubicBezTo>
                    <a:pt x="219" y="175"/>
                    <a:pt x="219" y="175"/>
                    <a:pt x="219" y="175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647" y="60"/>
                    <a:pt x="647" y="60"/>
                    <a:pt x="647" y="60"/>
                  </a:cubicBezTo>
                  <a:cubicBezTo>
                    <a:pt x="640" y="204"/>
                    <a:pt x="584" y="338"/>
                    <a:pt x="488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0DA0F07F-511F-4CD7-8C8A-437D6A2C94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3138" y="4991100"/>
              <a:ext cx="487362" cy="566738"/>
            </a:xfrm>
            <a:custGeom>
              <a:avLst/>
              <a:gdLst>
                <a:gd name="T0" fmla="*/ 676 w 1165"/>
                <a:gd name="T1" fmla="*/ 1353 h 1353"/>
                <a:gd name="T2" fmla="*/ 1153 w 1165"/>
                <a:gd name="T3" fmla="*/ 1156 h 1353"/>
                <a:gd name="T4" fmla="*/ 1153 w 1165"/>
                <a:gd name="T5" fmla="*/ 1113 h 1353"/>
                <a:gd name="T6" fmla="*/ 706 w 1165"/>
                <a:gd name="T7" fmla="*/ 665 h 1353"/>
                <a:gd name="T8" fmla="*/ 706 w 1165"/>
                <a:gd name="T9" fmla="*/ 30 h 1353"/>
                <a:gd name="T10" fmla="*/ 676 w 1165"/>
                <a:gd name="T11" fmla="*/ 0 h 1353"/>
                <a:gd name="T12" fmla="*/ 198 w 1165"/>
                <a:gd name="T13" fmla="*/ 198 h 1353"/>
                <a:gd name="T14" fmla="*/ 0 w 1165"/>
                <a:gd name="T15" fmla="*/ 677 h 1353"/>
                <a:gd name="T16" fmla="*/ 198 w 1165"/>
                <a:gd name="T17" fmla="*/ 1155 h 1353"/>
                <a:gd name="T18" fmla="*/ 676 w 1165"/>
                <a:gd name="T19" fmla="*/ 1353 h 1353"/>
                <a:gd name="T20" fmla="*/ 646 w 1165"/>
                <a:gd name="T21" fmla="*/ 61 h 1353"/>
                <a:gd name="T22" fmla="*/ 646 w 1165"/>
                <a:gd name="T23" fmla="*/ 661 h 1353"/>
                <a:gd name="T24" fmla="*/ 330 w 1165"/>
                <a:gd name="T25" fmla="*/ 862 h 1353"/>
                <a:gd name="T26" fmla="*/ 320 w 1165"/>
                <a:gd name="T27" fmla="*/ 904 h 1353"/>
                <a:gd name="T28" fmla="*/ 346 w 1165"/>
                <a:gd name="T29" fmla="*/ 918 h 1353"/>
                <a:gd name="T30" fmla="*/ 362 w 1165"/>
                <a:gd name="T31" fmla="*/ 913 h 1353"/>
                <a:gd name="T32" fmla="*/ 672 w 1165"/>
                <a:gd name="T33" fmla="*/ 716 h 1353"/>
                <a:gd name="T34" fmla="*/ 1089 w 1165"/>
                <a:gd name="T35" fmla="*/ 1134 h 1353"/>
                <a:gd name="T36" fmla="*/ 676 w 1165"/>
                <a:gd name="T37" fmla="*/ 1293 h 1353"/>
                <a:gd name="T38" fmla="*/ 60 w 1165"/>
                <a:gd name="T39" fmla="*/ 677 h 1353"/>
                <a:gd name="T40" fmla="*/ 646 w 1165"/>
                <a:gd name="T41" fmla="*/ 61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5" h="1353">
                  <a:moveTo>
                    <a:pt x="676" y="1353"/>
                  </a:moveTo>
                  <a:cubicBezTo>
                    <a:pt x="856" y="1353"/>
                    <a:pt x="1026" y="1283"/>
                    <a:pt x="1153" y="1156"/>
                  </a:cubicBezTo>
                  <a:cubicBezTo>
                    <a:pt x="1165" y="1144"/>
                    <a:pt x="1165" y="1125"/>
                    <a:pt x="1153" y="1113"/>
                  </a:cubicBezTo>
                  <a:cubicBezTo>
                    <a:pt x="706" y="665"/>
                    <a:pt x="706" y="665"/>
                    <a:pt x="706" y="665"/>
                  </a:cubicBezTo>
                  <a:cubicBezTo>
                    <a:pt x="706" y="30"/>
                    <a:pt x="706" y="30"/>
                    <a:pt x="706" y="30"/>
                  </a:cubicBezTo>
                  <a:cubicBezTo>
                    <a:pt x="706" y="14"/>
                    <a:pt x="692" y="0"/>
                    <a:pt x="676" y="0"/>
                  </a:cubicBezTo>
                  <a:cubicBezTo>
                    <a:pt x="495" y="0"/>
                    <a:pt x="326" y="71"/>
                    <a:pt x="198" y="198"/>
                  </a:cubicBezTo>
                  <a:cubicBezTo>
                    <a:pt x="70" y="326"/>
                    <a:pt x="0" y="496"/>
                    <a:pt x="0" y="677"/>
                  </a:cubicBezTo>
                  <a:cubicBezTo>
                    <a:pt x="0" y="858"/>
                    <a:pt x="70" y="1027"/>
                    <a:pt x="198" y="1155"/>
                  </a:cubicBezTo>
                  <a:cubicBezTo>
                    <a:pt x="326" y="1283"/>
                    <a:pt x="495" y="1353"/>
                    <a:pt x="676" y="1353"/>
                  </a:cubicBezTo>
                  <a:close/>
                  <a:moveTo>
                    <a:pt x="646" y="61"/>
                  </a:moveTo>
                  <a:cubicBezTo>
                    <a:pt x="646" y="661"/>
                    <a:pt x="646" y="661"/>
                    <a:pt x="646" y="661"/>
                  </a:cubicBezTo>
                  <a:cubicBezTo>
                    <a:pt x="330" y="862"/>
                    <a:pt x="330" y="862"/>
                    <a:pt x="330" y="862"/>
                  </a:cubicBezTo>
                  <a:cubicBezTo>
                    <a:pt x="316" y="871"/>
                    <a:pt x="311" y="890"/>
                    <a:pt x="320" y="904"/>
                  </a:cubicBezTo>
                  <a:cubicBezTo>
                    <a:pt x="326" y="913"/>
                    <a:pt x="336" y="918"/>
                    <a:pt x="346" y="918"/>
                  </a:cubicBezTo>
                  <a:cubicBezTo>
                    <a:pt x="351" y="918"/>
                    <a:pt x="357" y="916"/>
                    <a:pt x="362" y="913"/>
                  </a:cubicBezTo>
                  <a:cubicBezTo>
                    <a:pt x="672" y="716"/>
                    <a:pt x="672" y="716"/>
                    <a:pt x="672" y="716"/>
                  </a:cubicBezTo>
                  <a:cubicBezTo>
                    <a:pt x="1089" y="1134"/>
                    <a:pt x="1089" y="1134"/>
                    <a:pt x="1089" y="1134"/>
                  </a:cubicBezTo>
                  <a:cubicBezTo>
                    <a:pt x="976" y="1237"/>
                    <a:pt x="830" y="1293"/>
                    <a:pt x="676" y="1293"/>
                  </a:cubicBezTo>
                  <a:cubicBezTo>
                    <a:pt x="336" y="1293"/>
                    <a:pt x="60" y="1017"/>
                    <a:pt x="60" y="677"/>
                  </a:cubicBezTo>
                  <a:cubicBezTo>
                    <a:pt x="60" y="347"/>
                    <a:pt x="320" y="77"/>
                    <a:pt x="646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BA415E1-877E-4BF1-B582-060E5CFA103A}"/>
              </a:ext>
            </a:extLst>
          </p:cNvPr>
          <p:cNvGrpSpPr/>
          <p:nvPr/>
        </p:nvGrpSpPr>
        <p:grpSpPr>
          <a:xfrm>
            <a:off x="6229081" y="4651934"/>
            <a:ext cx="327244" cy="327242"/>
            <a:chOff x="-5040313" y="522288"/>
            <a:chExt cx="5791201" cy="5791201"/>
          </a:xfrm>
          <a:solidFill>
            <a:schemeClr val="bg1"/>
          </a:solidFill>
        </p:grpSpPr>
        <p:sp>
          <p:nvSpPr>
            <p:cNvPr id="150" name="Freeform 34">
              <a:extLst>
                <a:ext uri="{FF2B5EF4-FFF2-40B4-BE49-F238E27FC236}">
                  <a16:creationId xmlns:a16="http://schemas.microsoft.com/office/drawing/2014/main" id="{DB8B7FAF-AA6F-4113-AD2C-DA843251F7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27338" y="1114426"/>
              <a:ext cx="2986088" cy="2986088"/>
            </a:xfrm>
            <a:custGeom>
              <a:avLst/>
              <a:gdLst>
                <a:gd name="T0" fmla="*/ 396 w 792"/>
                <a:gd name="T1" fmla="*/ 0 h 792"/>
                <a:gd name="T2" fmla="*/ 0 w 792"/>
                <a:gd name="T3" fmla="*/ 396 h 792"/>
                <a:gd name="T4" fmla="*/ 396 w 792"/>
                <a:gd name="T5" fmla="*/ 792 h 792"/>
                <a:gd name="T6" fmla="*/ 792 w 792"/>
                <a:gd name="T7" fmla="*/ 396 h 792"/>
                <a:gd name="T8" fmla="*/ 396 w 792"/>
                <a:gd name="T9" fmla="*/ 0 h 792"/>
                <a:gd name="T10" fmla="*/ 396 w 792"/>
                <a:gd name="T11" fmla="*/ 60 h 792"/>
                <a:gd name="T12" fmla="*/ 732 w 792"/>
                <a:gd name="T13" fmla="*/ 396 h 792"/>
                <a:gd name="T14" fmla="*/ 396 w 792"/>
                <a:gd name="T15" fmla="*/ 732 h 792"/>
                <a:gd name="T16" fmla="*/ 60 w 792"/>
                <a:gd name="T17" fmla="*/ 396 h 792"/>
                <a:gd name="T18" fmla="*/ 396 w 792"/>
                <a:gd name="T19" fmla="*/ 60 h 792"/>
                <a:gd name="T20" fmla="*/ 396 w 792"/>
                <a:gd name="T21" fmla="*/ 60 h 792"/>
                <a:gd name="T22" fmla="*/ 396 w 792"/>
                <a:gd name="T23" fmla="*/ 6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2" h="792">
                  <a:moveTo>
                    <a:pt x="396" y="0"/>
                  </a:moveTo>
                  <a:cubicBezTo>
                    <a:pt x="178" y="0"/>
                    <a:pt x="0" y="178"/>
                    <a:pt x="0" y="396"/>
                  </a:cubicBezTo>
                  <a:cubicBezTo>
                    <a:pt x="0" y="614"/>
                    <a:pt x="178" y="792"/>
                    <a:pt x="396" y="792"/>
                  </a:cubicBezTo>
                  <a:cubicBezTo>
                    <a:pt x="614" y="792"/>
                    <a:pt x="792" y="614"/>
                    <a:pt x="792" y="396"/>
                  </a:cubicBezTo>
                  <a:cubicBezTo>
                    <a:pt x="792" y="178"/>
                    <a:pt x="614" y="0"/>
                    <a:pt x="396" y="0"/>
                  </a:cubicBezTo>
                  <a:close/>
                  <a:moveTo>
                    <a:pt x="396" y="60"/>
                  </a:moveTo>
                  <a:cubicBezTo>
                    <a:pt x="581" y="60"/>
                    <a:pt x="732" y="211"/>
                    <a:pt x="732" y="396"/>
                  </a:cubicBezTo>
                  <a:cubicBezTo>
                    <a:pt x="732" y="581"/>
                    <a:pt x="581" y="732"/>
                    <a:pt x="396" y="732"/>
                  </a:cubicBezTo>
                  <a:cubicBezTo>
                    <a:pt x="211" y="732"/>
                    <a:pt x="60" y="581"/>
                    <a:pt x="60" y="396"/>
                  </a:cubicBezTo>
                  <a:cubicBezTo>
                    <a:pt x="60" y="211"/>
                    <a:pt x="211" y="60"/>
                    <a:pt x="396" y="60"/>
                  </a:cubicBezTo>
                  <a:close/>
                  <a:moveTo>
                    <a:pt x="396" y="60"/>
                  </a:moveTo>
                  <a:cubicBezTo>
                    <a:pt x="396" y="60"/>
                    <a:pt x="396" y="60"/>
                    <a:pt x="396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1" name="Freeform 35">
              <a:extLst>
                <a:ext uri="{FF2B5EF4-FFF2-40B4-BE49-F238E27FC236}">
                  <a16:creationId xmlns:a16="http://schemas.microsoft.com/office/drawing/2014/main" id="{6433343C-8162-4256-B73C-419CFA2224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68512" y="1630363"/>
              <a:ext cx="1470025" cy="490538"/>
            </a:xfrm>
            <a:custGeom>
              <a:avLst/>
              <a:gdLst>
                <a:gd name="T0" fmla="*/ 378 w 390"/>
                <a:gd name="T1" fmla="*/ 76 h 130"/>
                <a:gd name="T2" fmla="*/ 378 w 390"/>
                <a:gd name="T3" fmla="*/ 119 h 130"/>
                <a:gd name="T4" fmla="*/ 335 w 390"/>
                <a:gd name="T5" fmla="*/ 119 h 130"/>
                <a:gd name="T6" fmla="*/ 195 w 390"/>
                <a:gd name="T7" fmla="*/ 60 h 130"/>
                <a:gd name="T8" fmla="*/ 55 w 390"/>
                <a:gd name="T9" fmla="*/ 119 h 130"/>
                <a:gd name="T10" fmla="*/ 33 w 390"/>
                <a:gd name="T11" fmla="*/ 127 h 130"/>
                <a:gd name="T12" fmla="*/ 12 w 390"/>
                <a:gd name="T13" fmla="*/ 119 h 130"/>
                <a:gd name="T14" fmla="*/ 12 w 390"/>
                <a:gd name="T15" fmla="*/ 76 h 130"/>
                <a:gd name="T16" fmla="*/ 195 w 390"/>
                <a:gd name="T17" fmla="*/ 0 h 130"/>
                <a:gd name="T18" fmla="*/ 378 w 390"/>
                <a:gd name="T19" fmla="*/ 76 h 130"/>
                <a:gd name="T20" fmla="*/ 378 w 390"/>
                <a:gd name="T21" fmla="*/ 76 h 130"/>
                <a:gd name="T22" fmla="*/ 378 w 390"/>
                <a:gd name="T23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0" h="130">
                  <a:moveTo>
                    <a:pt x="378" y="76"/>
                  </a:moveTo>
                  <a:cubicBezTo>
                    <a:pt x="390" y="88"/>
                    <a:pt x="390" y="107"/>
                    <a:pt x="378" y="119"/>
                  </a:cubicBezTo>
                  <a:cubicBezTo>
                    <a:pt x="366" y="130"/>
                    <a:pt x="347" y="130"/>
                    <a:pt x="335" y="119"/>
                  </a:cubicBezTo>
                  <a:cubicBezTo>
                    <a:pt x="298" y="81"/>
                    <a:pt x="248" y="60"/>
                    <a:pt x="195" y="60"/>
                  </a:cubicBezTo>
                  <a:cubicBezTo>
                    <a:pt x="142" y="60"/>
                    <a:pt x="92" y="81"/>
                    <a:pt x="55" y="119"/>
                  </a:cubicBezTo>
                  <a:cubicBezTo>
                    <a:pt x="49" y="124"/>
                    <a:pt x="41" y="127"/>
                    <a:pt x="33" y="127"/>
                  </a:cubicBezTo>
                  <a:cubicBezTo>
                    <a:pt x="26" y="127"/>
                    <a:pt x="18" y="124"/>
                    <a:pt x="12" y="119"/>
                  </a:cubicBezTo>
                  <a:cubicBezTo>
                    <a:pt x="0" y="107"/>
                    <a:pt x="0" y="88"/>
                    <a:pt x="12" y="76"/>
                  </a:cubicBezTo>
                  <a:cubicBezTo>
                    <a:pt x="61" y="27"/>
                    <a:pt x="126" y="0"/>
                    <a:pt x="195" y="0"/>
                  </a:cubicBezTo>
                  <a:cubicBezTo>
                    <a:pt x="264" y="0"/>
                    <a:pt x="329" y="27"/>
                    <a:pt x="378" y="76"/>
                  </a:cubicBezTo>
                  <a:close/>
                  <a:moveTo>
                    <a:pt x="378" y="76"/>
                  </a:moveTo>
                  <a:cubicBezTo>
                    <a:pt x="378" y="76"/>
                    <a:pt x="378" y="76"/>
                    <a:pt x="378" y="7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2" name="Freeform 36">
              <a:extLst>
                <a:ext uri="{FF2B5EF4-FFF2-40B4-BE49-F238E27FC236}">
                  <a16:creationId xmlns:a16="http://schemas.microsoft.com/office/drawing/2014/main" id="{515A8202-45D2-4BC3-A97F-0C3553C902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40313" y="574676"/>
              <a:ext cx="5791201" cy="5738813"/>
            </a:xfrm>
            <a:custGeom>
              <a:avLst/>
              <a:gdLst>
                <a:gd name="T0" fmla="*/ 0 w 1536"/>
                <a:gd name="T1" fmla="*/ 1395 h 1522"/>
                <a:gd name="T2" fmla="*/ 37 w 1536"/>
                <a:gd name="T3" fmla="*/ 1485 h 1522"/>
                <a:gd name="T4" fmla="*/ 127 w 1536"/>
                <a:gd name="T5" fmla="*/ 1522 h 1522"/>
                <a:gd name="T6" fmla="*/ 216 w 1536"/>
                <a:gd name="T7" fmla="*/ 1485 h 1522"/>
                <a:gd name="T8" fmla="*/ 577 w 1536"/>
                <a:gd name="T9" fmla="*/ 1124 h 1522"/>
                <a:gd name="T10" fmla="*/ 631 w 1536"/>
                <a:gd name="T11" fmla="*/ 1139 h 1522"/>
                <a:gd name="T12" fmla="*/ 707 w 1536"/>
                <a:gd name="T13" fmla="*/ 1107 h 1522"/>
                <a:gd name="T14" fmla="*/ 766 w 1536"/>
                <a:gd name="T15" fmla="*/ 1048 h 1522"/>
                <a:gd name="T16" fmla="*/ 983 w 1536"/>
                <a:gd name="T17" fmla="*/ 1092 h 1522"/>
                <a:gd name="T18" fmla="*/ 1536 w 1536"/>
                <a:gd name="T19" fmla="*/ 539 h 1522"/>
                <a:gd name="T20" fmla="*/ 1124 w 1536"/>
                <a:gd name="T21" fmla="*/ 4 h 1522"/>
                <a:gd name="T22" fmla="*/ 1088 w 1536"/>
                <a:gd name="T23" fmla="*/ 26 h 1522"/>
                <a:gd name="T24" fmla="*/ 1109 w 1536"/>
                <a:gd name="T25" fmla="*/ 62 h 1522"/>
                <a:gd name="T26" fmla="*/ 1476 w 1536"/>
                <a:gd name="T27" fmla="*/ 539 h 1522"/>
                <a:gd name="T28" fmla="*/ 983 w 1536"/>
                <a:gd name="T29" fmla="*/ 1032 h 1522"/>
                <a:gd name="T30" fmla="*/ 490 w 1536"/>
                <a:gd name="T31" fmla="*/ 539 h 1522"/>
                <a:gd name="T32" fmla="*/ 857 w 1536"/>
                <a:gd name="T33" fmla="*/ 62 h 1522"/>
                <a:gd name="T34" fmla="*/ 878 w 1536"/>
                <a:gd name="T35" fmla="*/ 26 h 1522"/>
                <a:gd name="T36" fmla="*/ 841 w 1536"/>
                <a:gd name="T37" fmla="*/ 4 h 1522"/>
                <a:gd name="T38" fmla="*/ 430 w 1536"/>
                <a:gd name="T39" fmla="*/ 539 h 1522"/>
                <a:gd name="T40" fmla="*/ 474 w 1536"/>
                <a:gd name="T41" fmla="*/ 756 h 1522"/>
                <a:gd name="T42" fmla="*/ 415 w 1536"/>
                <a:gd name="T43" fmla="*/ 815 h 1522"/>
                <a:gd name="T44" fmla="*/ 398 w 1536"/>
                <a:gd name="T45" fmla="*/ 945 h 1522"/>
                <a:gd name="T46" fmla="*/ 37 w 1536"/>
                <a:gd name="T47" fmla="*/ 1306 h 1522"/>
                <a:gd name="T48" fmla="*/ 0 w 1536"/>
                <a:gd name="T49" fmla="*/ 1395 h 1522"/>
                <a:gd name="T50" fmla="*/ 597 w 1536"/>
                <a:gd name="T51" fmla="*/ 1065 h 1522"/>
                <a:gd name="T52" fmla="*/ 457 w 1536"/>
                <a:gd name="T53" fmla="*/ 925 h 1522"/>
                <a:gd name="T54" fmla="*/ 457 w 1536"/>
                <a:gd name="T55" fmla="*/ 858 h 1522"/>
                <a:gd name="T56" fmla="*/ 502 w 1536"/>
                <a:gd name="T57" fmla="*/ 813 h 1522"/>
                <a:gd name="T58" fmla="*/ 709 w 1536"/>
                <a:gd name="T59" fmla="*/ 1020 h 1522"/>
                <a:gd name="T60" fmla="*/ 664 w 1536"/>
                <a:gd name="T61" fmla="*/ 1065 h 1522"/>
                <a:gd name="T62" fmla="*/ 597 w 1536"/>
                <a:gd name="T63" fmla="*/ 1065 h 1522"/>
                <a:gd name="T64" fmla="*/ 60 w 1536"/>
                <a:gd name="T65" fmla="*/ 1395 h 1522"/>
                <a:gd name="T66" fmla="*/ 80 w 1536"/>
                <a:gd name="T67" fmla="*/ 1348 h 1522"/>
                <a:gd name="T68" fmla="*/ 437 w 1536"/>
                <a:gd name="T69" fmla="*/ 990 h 1522"/>
                <a:gd name="T70" fmla="*/ 532 w 1536"/>
                <a:gd name="T71" fmla="*/ 1085 h 1522"/>
                <a:gd name="T72" fmla="*/ 174 w 1536"/>
                <a:gd name="T73" fmla="*/ 1442 h 1522"/>
                <a:gd name="T74" fmla="*/ 127 w 1536"/>
                <a:gd name="T75" fmla="*/ 1462 h 1522"/>
                <a:gd name="T76" fmla="*/ 80 w 1536"/>
                <a:gd name="T77" fmla="*/ 1442 h 1522"/>
                <a:gd name="T78" fmla="*/ 60 w 1536"/>
                <a:gd name="T79" fmla="*/ 1395 h 1522"/>
                <a:gd name="T80" fmla="*/ 60 w 1536"/>
                <a:gd name="T81" fmla="*/ 1395 h 1522"/>
                <a:gd name="T82" fmla="*/ 60 w 1536"/>
                <a:gd name="T83" fmla="*/ 139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6" h="1522">
                  <a:moveTo>
                    <a:pt x="0" y="1395"/>
                  </a:moveTo>
                  <a:cubicBezTo>
                    <a:pt x="0" y="1429"/>
                    <a:pt x="13" y="1461"/>
                    <a:pt x="37" y="1485"/>
                  </a:cubicBezTo>
                  <a:cubicBezTo>
                    <a:pt x="61" y="1509"/>
                    <a:pt x="93" y="1522"/>
                    <a:pt x="127" y="1522"/>
                  </a:cubicBezTo>
                  <a:cubicBezTo>
                    <a:pt x="161" y="1522"/>
                    <a:pt x="193" y="1509"/>
                    <a:pt x="216" y="1485"/>
                  </a:cubicBezTo>
                  <a:cubicBezTo>
                    <a:pt x="577" y="1124"/>
                    <a:pt x="577" y="1124"/>
                    <a:pt x="577" y="1124"/>
                  </a:cubicBezTo>
                  <a:cubicBezTo>
                    <a:pt x="593" y="1134"/>
                    <a:pt x="612" y="1139"/>
                    <a:pt x="631" y="1139"/>
                  </a:cubicBezTo>
                  <a:cubicBezTo>
                    <a:pt x="658" y="1139"/>
                    <a:pt x="686" y="1128"/>
                    <a:pt x="707" y="1107"/>
                  </a:cubicBezTo>
                  <a:cubicBezTo>
                    <a:pt x="766" y="1048"/>
                    <a:pt x="766" y="1048"/>
                    <a:pt x="766" y="1048"/>
                  </a:cubicBezTo>
                  <a:cubicBezTo>
                    <a:pt x="833" y="1076"/>
                    <a:pt x="906" y="1092"/>
                    <a:pt x="983" y="1092"/>
                  </a:cubicBezTo>
                  <a:cubicBezTo>
                    <a:pt x="1288" y="1092"/>
                    <a:pt x="1536" y="844"/>
                    <a:pt x="1536" y="539"/>
                  </a:cubicBezTo>
                  <a:cubicBezTo>
                    <a:pt x="1536" y="288"/>
                    <a:pt x="1367" y="68"/>
                    <a:pt x="1124" y="4"/>
                  </a:cubicBezTo>
                  <a:cubicBezTo>
                    <a:pt x="1108" y="0"/>
                    <a:pt x="1092" y="10"/>
                    <a:pt x="1088" y="26"/>
                  </a:cubicBezTo>
                  <a:cubicBezTo>
                    <a:pt x="1084" y="42"/>
                    <a:pt x="1093" y="58"/>
                    <a:pt x="1109" y="62"/>
                  </a:cubicBezTo>
                  <a:cubicBezTo>
                    <a:pt x="1325" y="119"/>
                    <a:pt x="1476" y="315"/>
                    <a:pt x="1476" y="539"/>
                  </a:cubicBezTo>
                  <a:cubicBezTo>
                    <a:pt x="1476" y="811"/>
                    <a:pt x="1255" y="1032"/>
                    <a:pt x="983" y="1032"/>
                  </a:cubicBezTo>
                  <a:cubicBezTo>
                    <a:pt x="711" y="1032"/>
                    <a:pt x="490" y="811"/>
                    <a:pt x="490" y="539"/>
                  </a:cubicBezTo>
                  <a:cubicBezTo>
                    <a:pt x="490" y="315"/>
                    <a:pt x="641" y="119"/>
                    <a:pt x="857" y="62"/>
                  </a:cubicBezTo>
                  <a:cubicBezTo>
                    <a:pt x="873" y="58"/>
                    <a:pt x="882" y="42"/>
                    <a:pt x="878" y="26"/>
                  </a:cubicBezTo>
                  <a:cubicBezTo>
                    <a:pt x="874" y="10"/>
                    <a:pt x="857" y="0"/>
                    <a:pt x="841" y="4"/>
                  </a:cubicBezTo>
                  <a:cubicBezTo>
                    <a:pt x="599" y="68"/>
                    <a:pt x="430" y="288"/>
                    <a:pt x="430" y="539"/>
                  </a:cubicBezTo>
                  <a:cubicBezTo>
                    <a:pt x="430" y="616"/>
                    <a:pt x="446" y="689"/>
                    <a:pt x="474" y="756"/>
                  </a:cubicBezTo>
                  <a:cubicBezTo>
                    <a:pt x="415" y="815"/>
                    <a:pt x="415" y="815"/>
                    <a:pt x="415" y="815"/>
                  </a:cubicBezTo>
                  <a:cubicBezTo>
                    <a:pt x="380" y="851"/>
                    <a:pt x="374" y="904"/>
                    <a:pt x="398" y="945"/>
                  </a:cubicBezTo>
                  <a:cubicBezTo>
                    <a:pt x="37" y="1306"/>
                    <a:pt x="37" y="1306"/>
                    <a:pt x="37" y="1306"/>
                  </a:cubicBezTo>
                  <a:cubicBezTo>
                    <a:pt x="13" y="1329"/>
                    <a:pt x="0" y="1361"/>
                    <a:pt x="0" y="1395"/>
                  </a:cubicBezTo>
                  <a:close/>
                  <a:moveTo>
                    <a:pt x="597" y="1065"/>
                  </a:moveTo>
                  <a:cubicBezTo>
                    <a:pt x="457" y="925"/>
                    <a:pt x="457" y="925"/>
                    <a:pt x="457" y="925"/>
                  </a:cubicBezTo>
                  <a:cubicBezTo>
                    <a:pt x="439" y="906"/>
                    <a:pt x="439" y="876"/>
                    <a:pt x="457" y="858"/>
                  </a:cubicBezTo>
                  <a:cubicBezTo>
                    <a:pt x="502" y="813"/>
                    <a:pt x="502" y="813"/>
                    <a:pt x="502" y="813"/>
                  </a:cubicBezTo>
                  <a:cubicBezTo>
                    <a:pt x="552" y="899"/>
                    <a:pt x="623" y="970"/>
                    <a:pt x="709" y="1020"/>
                  </a:cubicBezTo>
                  <a:cubicBezTo>
                    <a:pt x="664" y="1065"/>
                    <a:pt x="664" y="1065"/>
                    <a:pt x="664" y="1065"/>
                  </a:cubicBezTo>
                  <a:cubicBezTo>
                    <a:pt x="646" y="1083"/>
                    <a:pt x="616" y="1083"/>
                    <a:pt x="597" y="1065"/>
                  </a:cubicBezTo>
                  <a:close/>
                  <a:moveTo>
                    <a:pt x="60" y="1395"/>
                  </a:moveTo>
                  <a:cubicBezTo>
                    <a:pt x="60" y="1377"/>
                    <a:pt x="67" y="1361"/>
                    <a:pt x="80" y="1348"/>
                  </a:cubicBezTo>
                  <a:cubicBezTo>
                    <a:pt x="437" y="990"/>
                    <a:pt x="437" y="990"/>
                    <a:pt x="437" y="990"/>
                  </a:cubicBezTo>
                  <a:cubicBezTo>
                    <a:pt x="532" y="1085"/>
                    <a:pt x="532" y="1085"/>
                    <a:pt x="532" y="1085"/>
                  </a:cubicBezTo>
                  <a:cubicBezTo>
                    <a:pt x="174" y="1442"/>
                    <a:pt x="174" y="1442"/>
                    <a:pt x="174" y="1442"/>
                  </a:cubicBezTo>
                  <a:cubicBezTo>
                    <a:pt x="161" y="1455"/>
                    <a:pt x="145" y="1462"/>
                    <a:pt x="127" y="1462"/>
                  </a:cubicBezTo>
                  <a:cubicBezTo>
                    <a:pt x="109" y="1462"/>
                    <a:pt x="92" y="1455"/>
                    <a:pt x="80" y="1442"/>
                  </a:cubicBezTo>
                  <a:cubicBezTo>
                    <a:pt x="67" y="1430"/>
                    <a:pt x="60" y="1413"/>
                    <a:pt x="60" y="1395"/>
                  </a:cubicBezTo>
                  <a:close/>
                  <a:moveTo>
                    <a:pt x="60" y="1395"/>
                  </a:moveTo>
                  <a:cubicBezTo>
                    <a:pt x="60" y="1395"/>
                    <a:pt x="60" y="1395"/>
                    <a:pt x="60" y="139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3" name="Freeform 37">
              <a:extLst>
                <a:ext uri="{FF2B5EF4-FFF2-40B4-BE49-F238E27FC236}">
                  <a16:creationId xmlns:a16="http://schemas.microsoft.com/office/drawing/2014/main" id="{E8DEF6DF-6C08-4303-AE75-760C1F6334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47800" y="522288"/>
              <a:ext cx="227013" cy="227013"/>
            </a:xfrm>
            <a:custGeom>
              <a:avLst/>
              <a:gdLst>
                <a:gd name="T0" fmla="*/ 30 w 60"/>
                <a:gd name="T1" fmla="*/ 60 h 60"/>
                <a:gd name="T2" fmla="*/ 9 w 60"/>
                <a:gd name="T3" fmla="*/ 51 h 60"/>
                <a:gd name="T4" fmla="*/ 0 w 60"/>
                <a:gd name="T5" fmla="*/ 30 h 60"/>
                <a:gd name="T6" fmla="*/ 9 w 60"/>
                <a:gd name="T7" fmla="*/ 9 h 60"/>
                <a:gd name="T8" fmla="*/ 30 w 60"/>
                <a:gd name="T9" fmla="*/ 0 h 60"/>
                <a:gd name="T10" fmla="*/ 51 w 60"/>
                <a:gd name="T11" fmla="*/ 9 h 60"/>
                <a:gd name="T12" fmla="*/ 60 w 60"/>
                <a:gd name="T13" fmla="*/ 30 h 60"/>
                <a:gd name="T14" fmla="*/ 51 w 60"/>
                <a:gd name="T15" fmla="*/ 51 h 60"/>
                <a:gd name="T16" fmla="*/ 30 w 60"/>
                <a:gd name="T17" fmla="*/ 60 h 60"/>
                <a:gd name="T18" fmla="*/ 30 w 60"/>
                <a:gd name="T19" fmla="*/ 60 h 60"/>
                <a:gd name="T20" fmla="*/ 30 w 60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22" y="60"/>
                    <a:pt x="14" y="57"/>
                    <a:pt x="9" y="51"/>
                  </a:cubicBezTo>
                  <a:cubicBezTo>
                    <a:pt x="3" y="46"/>
                    <a:pt x="0" y="38"/>
                    <a:pt x="0" y="30"/>
                  </a:cubicBezTo>
                  <a:cubicBezTo>
                    <a:pt x="0" y="22"/>
                    <a:pt x="3" y="14"/>
                    <a:pt x="9" y="9"/>
                  </a:cubicBezTo>
                  <a:cubicBezTo>
                    <a:pt x="14" y="3"/>
                    <a:pt x="22" y="0"/>
                    <a:pt x="30" y="0"/>
                  </a:cubicBezTo>
                  <a:cubicBezTo>
                    <a:pt x="38" y="0"/>
                    <a:pt x="46" y="3"/>
                    <a:pt x="51" y="9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6"/>
                    <a:pt x="51" y="51"/>
                  </a:cubicBezTo>
                  <a:cubicBezTo>
                    <a:pt x="46" y="57"/>
                    <a:pt x="38" y="60"/>
                    <a:pt x="30" y="60"/>
                  </a:cubicBezTo>
                  <a:close/>
                  <a:moveTo>
                    <a:pt x="30" y="60"/>
                  </a:moveTo>
                  <a:cubicBezTo>
                    <a:pt x="30" y="60"/>
                    <a:pt x="30" y="60"/>
                    <a:pt x="30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id="{24D6BEBA-340B-4233-9AC2-95A464DFC1C7}"/>
              </a:ext>
            </a:extLst>
          </p:cNvPr>
          <p:cNvSpPr txBox="1"/>
          <p:nvPr/>
        </p:nvSpPr>
        <p:spPr>
          <a:xfrm>
            <a:off x="6533911" y="1479469"/>
            <a:ext cx="3359702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Create UI5 Application in Eclipse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AF94BFF-5169-492C-A656-28050713DF01}"/>
              </a:ext>
            </a:extLst>
          </p:cNvPr>
          <p:cNvSpPr txBox="1"/>
          <p:nvPr/>
        </p:nvSpPr>
        <p:spPr>
          <a:xfrm>
            <a:off x="6785256" y="5560226"/>
            <a:ext cx="2903039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App access configuration in </a:t>
            </a:r>
          </a:p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SAP-Fiori-Launchpad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0D1AACD-6651-4A26-8776-D30D32A96CF6}"/>
              </a:ext>
            </a:extLst>
          </p:cNvPr>
          <p:cNvSpPr txBox="1"/>
          <p:nvPr/>
        </p:nvSpPr>
        <p:spPr>
          <a:xfrm>
            <a:off x="7200893" y="2433659"/>
            <a:ext cx="3266407" cy="5539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i="0" dirty="0">
                <a:solidFill>
                  <a:srgbClr val="3C3C3C"/>
                </a:solidFill>
                <a:effectLst/>
                <a:latin typeface="Calibri (Body)"/>
              </a:rPr>
              <a:t>Deploy UI5 Application in SAP-Fiori</a:t>
            </a:r>
          </a:p>
          <a:p>
            <a:r>
              <a:rPr lang="en-US" i="0" dirty="0">
                <a:solidFill>
                  <a:srgbClr val="3C3C3C"/>
                </a:solidFill>
                <a:effectLst/>
                <a:latin typeface="Calibri (Body)"/>
              </a:rPr>
              <a:t> (front-end) server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D1B2EF0-AFDD-4A6F-B2C2-3DA8E81BE6B5}"/>
              </a:ext>
            </a:extLst>
          </p:cNvPr>
          <p:cNvSpPr txBox="1"/>
          <p:nvPr/>
        </p:nvSpPr>
        <p:spPr>
          <a:xfrm>
            <a:off x="7200893" y="4507778"/>
            <a:ext cx="3496726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Register custom OData Service in </a:t>
            </a:r>
          </a:p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SAP-Fiori (front-end) server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310977F-2390-4FD7-AAAA-BC9CA5CD3AB5}"/>
              </a:ext>
            </a:extLst>
          </p:cNvPr>
          <p:cNvSpPr txBox="1"/>
          <p:nvPr/>
        </p:nvSpPr>
        <p:spPr>
          <a:xfrm>
            <a:off x="7607293" y="3609217"/>
            <a:ext cx="3058145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i="0" dirty="0">
                <a:solidFill>
                  <a:srgbClr val="3C3C3C"/>
                </a:solidFill>
                <a:effectLst/>
                <a:latin typeface="Calibri (Body)"/>
              </a:rPr>
              <a:t>Create custom OData Service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3663AB14-251F-4AF2-9E86-DF18342FEA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160" name="Footer Placeholder 45">
            <a:extLst>
              <a:ext uri="{FF2B5EF4-FFF2-40B4-BE49-F238E27FC236}">
                <a16:creationId xmlns:a16="http://schemas.microsoft.com/office/drawing/2014/main" id="{418818A4-257F-4341-BC3E-45D1F127991B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</p:spTree>
    <p:extLst>
      <p:ext uri="{BB962C8B-B14F-4D97-AF65-F5344CB8AC3E}">
        <p14:creationId xmlns:p14="http://schemas.microsoft.com/office/powerpoint/2010/main" val="2621666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5C8752-5E1E-4B91-873B-AA84BF8479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BD2B7406-B773-4237-A6B2-4264E504625C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EA54EF2-04EC-458F-AC5F-8FD595988F2D}"/>
              </a:ext>
            </a:extLst>
          </p:cNvPr>
          <p:cNvSpPr txBox="1">
            <a:spLocks/>
          </p:cNvSpPr>
          <p:nvPr/>
        </p:nvSpPr>
        <p:spPr>
          <a:xfrm>
            <a:off x="5341372" y="2582837"/>
            <a:ext cx="3999345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Break</a:t>
            </a:r>
            <a:endParaRPr lang="en-US" b="1" dirty="0"/>
          </a:p>
        </p:txBody>
      </p:sp>
      <p:pic>
        <p:nvPicPr>
          <p:cNvPr id="8" name="Picture 2" descr="Coffee break line icon clock and cup Royalty Free Vector">
            <a:extLst>
              <a:ext uri="{FF2B5EF4-FFF2-40B4-BE49-F238E27FC236}">
                <a16:creationId xmlns:a16="http://schemas.microsoft.com/office/drawing/2014/main" id="{68861E1F-E265-4420-BA26-BEB6213BD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6" b="11918"/>
          <a:stretch/>
        </p:blipFill>
        <p:spPr bwMode="auto">
          <a:xfrm>
            <a:off x="2766615" y="2075873"/>
            <a:ext cx="2436034" cy="220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082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D50E5-310B-48FF-B080-1C2FD559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30519"/>
            <a:ext cx="10515600" cy="598971"/>
          </a:xfrm>
        </p:spPr>
        <p:txBody>
          <a:bodyPr>
            <a:normAutofit/>
          </a:bodyPr>
          <a:lstStyle/>
          <a:p>
            <a:pPr marL="285750" indent="-285750">
              <a:defRPr/>
            </a:pPr>
            <a:r>
              <a:rPr lang="en-US" sz="3600" dirty="0">
                <a:latin typeface="Cooper Black" panose="0208090404030B020404" pitchFamily="18" charset="0"/>
              </a:rPr>
              <a:t>SAP Fiori Element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38B86F-7089-433E-B436-8C48A961C4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432B3791-4AD9-4D2C-94F0-0945207974EB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6" name="Subtitle 7">
            <a:extLst>
              <a:ext uri="{FF2B5EF4-FFF2-40B4-BE49-F238E27FC236}">
                <a16:creationId xmlns:a16="http://schemas.microsoft.com/office/drawing/2014/main" id="{10188FC9-842C-4E20-BA9D-ABD969F2E71A}"/>
              </a:ext>
            </a:extLst>
          </p:cNvPr>
          <p:cNvSpPr txBox="1">
            <a:spLocks/>
          </p:cNvSpPr>
          <p:nvPr/>
        </p:nvSpPr>
        <p:spPr>
          <a:xfrm>
            <a:off x="526774" y="1136240"/>
            <a:ext cx="8455907" cy="423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1800" b="1" dirty="0">
              <a:solidFill>
                <a:srgbClr val="32363A"/>
              </a:solidFill>
              <a:latin typeface="Calibri (Body)"/>
            </a:endParaRPr>
          </a:p>
          <a:p>
            <a:pPr marL="0" indent="0" algn="just">
              <a:buNone/>
            </a:pPr>
            <a:endParaRPr lang="en-US" sz="1800" b="1" dirty="0">
              <a:solidFill>
                <a:srgbClr val="32363A"/>
              </a:solidFill>
              <a:latin typeface="Calibri (Body)"/>
            </a:endParaRPr>
          </a:p>
          <a:p>
            <a:pPr marL="0" indent="0" algn="just">
              <a:buNone/>
            </a:pPr>
            <a:endParaRPr lang="en-US" sz="1800" b="1" dirty="0">
              <a:latin typeface="Calibri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75CFAD-40A1-4E23-9094-09486142987A}"/>
              </a:ext>
            </a:extLst>
          </p:cNvPr>
          <p:cNvSpPr txBox="1"/>
          <p:nvPr/>
        </p:nvSpPr>
        <p:spPr>
          <a:xfrm>
            <a:off x="381000" y="1136240"/>
            <a:ext cx="112842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SAP Fiori elements is a framework that comprises the most commonly used floorplan templates and is designed to: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Speed up development by reducing the amount of frontend code needed to build SAP Fiori apps.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Drive UX consistency and compliance with the latest SAP Fiori design guidelines.</a:t>
            </a:r>
          </a:p>
          <a:p>
            <a:pPr algn="just"/>
            <a:endParaRPr lang="en-US" dirty="0">
              <a:solidFill>
                <a:srgbClr val="333333"/>
              </a:solidFill>
              <a:latin typeface="Calibri (Body)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Each version of SAP Fiori elements supports a different version of                                                                                        OData (Open Data Protocol), as their names indicate: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SAP Fiori elements for OData version 2 (V2)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SAP Fiori elements for OData version 4 (V4)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  <a:latin typeface="Calibri (Body)"/>
            </a:endParaRPr>
          </a:p>
          <a:p>
            <a:r>
              <a:rPr lang="en-US" dirty="0">
                <a:solidFill>
                  <a:srgbClr val="333333"/>
                </a:solidFill>
                <a:latin typeface="Calibri (Body)"/>
              </a:rPr>
              <a:t>Fiori Elements are reusable templates, the main benefit is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Reduce the main</a:t>
            </a:r>
            <a:r>
              <a:rPr lang="en-US" dirty="0">
                <a:solidFill>
                  <a:srgbClr val="333333"/>
                </a:solidFill>
                <a:latin typeface="Calibri (Body)"/>
              </a:rPr>
              <a:t>tenance as there is no need to develop the JS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Application standardization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Calibri (Body)"/>
              </a:rPr>
              <a:t>Reduce effort in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Calibri (Body)"/>
              </a:rPr>
              <a:t>Using annotation makes its independent of UI technology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Calibri (Body)"/>
            </a:endParaRPr>
          </a:p>
          <a:p>
            <a:pPr algn="just"/>
            <a:endParaRPr lang="en-US" b="0" i="0" dirty="0">
              <a:solidFill>
                <a:srgbClr val="333333"/>
              </a:solidFill>
              <a:effectLst/>
              <a:latin typeface="Calibri (Body)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0A6D0C-F67D-4A3D-93E9-EEE01FD7A5D6}"/>
              </a:ext>
            </a:extLst>
          </p:cNvPr>
          <p:cNvSpPr/>
          <p:nvPr/>
        </p:nvSpPr>
        <p:spPr>
          <a:xfrm>
            <a:off x="8417489" y="2154479"/>
            <a:ext cx="1274636" cy="59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8D34FD-1AE2-49A0-B620-97B1DF623C6F}"/>
              </a:ext>
            </a:extLst>
          </p:cNvPr>
          <p:cNvSpPr/>
          <p:nvPr/>
        </p:nvSpPr>
        <p:spPr>
          <a:xfrm>
            <a:off x="8569889" y="2333882"/>
            <a:ext cx="1274636" cy="6263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AA5359-2B0C-4516-8870-22AF5E03B049}"/>
              </a:ext>
            </a:extLst>
          </p:cNvPr>
          <p:cNvSpPr/>
          <p:nvPr/>
        </p:nvSpPr>
        <p:spPr>
          <a:xfrm>
            <a:off x="8722289" y="2496857"/>
            <a:ext cx="1274636" cy="6263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60BFE1-7764-4DC6-A50C-B9C0B6F8BCA0}"/>
              </a:ext>
            </a:extLst>
          </p:cNvPr>
          <p:cNvSpPr/>
          <p:nvPr/>
        </p:nvSpPr>
        <p:spPr>
          <a:xfrm>
            <a:off x="8874689" y="2613629"/>
            <a:ext cx="1274636" cy="59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73C9B7-DC4A-4948-9D07-1324BF0385AC}"/>
              </a:ext>
            </a:extLst>
          </p:cNvPr>
          <p:cNvSpPr/>
          <p:nvPr/>
        </p:nvSpPr>
        <p:spPr>
          <a:xfrm>
            <a:off x="9014563" y="2789131"/>
            <a:ext cx="1274636" cy="6263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758606-E0AA-44B7-BBBC-783420876A41}"/>
              </a:ext>
            </a:extLst>
          </p:cNvPr>
          <p:cNvSpPr/>
          <p:nvPr/>
        </p:nvSpPr>
        <p:spPr>
          <a:xfrm>
            <a:off x="9179489" y="2918429"/>
            <a:ext cx="1274636" cy="59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Fiori Apps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B31F7D-E21C-4143-AF32-444B3DC65FC9}"/>
              </a:ext>
            </a:extLst>
          </p:cNvPr>
          <p:cNvSpPr/>
          <p:nvPr/>
        </p:nvSpPr>
        <p:spPr>
          <a:xfrm>
            <a:off x="7813472" y="4154130"/>
            <a:ext cx="3883068" cy="13162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 Exposes the OData Service</a:t>
            </a:r>
          </a:p>
          <a:p>
            <a:pPr algn="ctr"/>
            <a:r>
              <a:rPr lang="en-US" dirty="0"/>
              <a:t>SEGW Service | CDS View based Service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651A15C-1F9B-4502-87AD-5AE00589CECB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9755006" y="3566830"/>
            <a:ext cx="0" cy="587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78FBA63-68ED-4B80-931B-F2B5353593C2}"/>
              </a:ext>
            </a:extLst>
          </p:cNvPr>
          <p:cNvSpPr/>
          <p:nvPr/>
        </p:nvSpPr>
        <p:spPr>
          <a:xfrm>
            <a:off x="9630072" y="3757809"/>
            <a:ext cx="298119" cy="244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3954C671-F854-47E4-A3B5-B7959FE18C7C}"/>
              </a:ext>
            </a:extLst>
          </p:cNvPr>
          <p:cNvSpPr/>
          <p:nvPr/>
        </p:nvSpPr>
        <p:spPr>
          <a:xfrm rot="5400000">
            <a:off x="8921706" y="5358943"/>
            <a:ext cx="925823" cy="80387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Magnetic Disk 20">
            <a:extLst>
              <a:ext uri="{FF2B5EF4-FFF2-40B4-BE49-F238E27FC236}">
                <a16:creationId xmlns:a16="http://schemas.microsoft.com/office/drawing/2014/main" id="{3DB57027-7251-49E3-8597-431D4D340654}"/>
              </a:ext>
            </a:extLst>
          </p:cNvPr>
          <p:cNvSpPr/>
          <p:nvPr/>
        </p:nvSpPr>
        <p:spPr>
          <a:xfrm>
            <a:off x="8583827" y="6127099"/>
            <a:ext cx="1673735" cy="72312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38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FE07-ECB2-49AF-A630-E037B6BA2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691" y="65402"/>
            <a:ext cx="11002108" cy="800100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prstClr val="black"/>
                </a:solidFill>
                <a:latin typeface="Cooper Black" panose="0208090404030B020404" pitchFamily="18" charset="0"/>
              </a:rPr>
              <a:t>SAP Fiori Element App looks like as: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39F17-FE2B-46E1-9798-67DFFE1E07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DDE41B16-BC4E-450B-99E2-2CBA288AA884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A69BCC5-17CA-44F8-A0A9-53447BF499AF}"/>
              </a:ext>
            </a:extLst>
          </p:cNvPr>
          <p:cNvSpPr txBox="1">
            <a:spLocks/>
          </p:cNvSpPr>
          <p:nvPr/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8" name="Picture 4" descr="SAP Fiori Elements | SAP Fiori Design Guidelines">
            <a:extLst>
              <a:ext uri="{FF2B5EF4-FFF2-40B4-BE49-F238E27FC236}">
                <a16:creationId xmlns:a16="http://schemas.microsoft.com/office/drawing/2014/main" id="{E4414595-7908-4686-8294-3B44B0778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831" y="1813142"/>
            <a:ext cx="5454320" cy="458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Yorkshire Water uses SAP Fiori Elements to build Fiori apps quickly | SAP  Blogs">
            <a:extLst>
              <a:ext uri="{FF2B5EF4-FFF2-40B4-BE49-F238E27FC236}">
                <a16:creationId xmlns:a16="http://schemas.microsoft.com/office/drawing/2014/main" id="{9382202C-121A-4F12-AABE-781B90146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40" y="1813141"/>
            <a:ext cx="5906760" cy="3973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444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2B187-5779-4306-AD86-C7943C04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70" y="199518"/>
            <a:ext cx="7647524" cy="707888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Cooper Black" panose="0208090404030B020404" pitchFamily="18" charset="0"/>
              </a:rPr>
              <a:t>Annotation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6739C8-EAF9-4CCD-8A99-5B429F724B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288" y="49612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704A74B6-3439-40EB-9DEA-03205108C356}"/>
              </a:ext>
            </a:extLst>
          </p:cNvPr>
          <p:cNvSpPr>
            <a:spLocks noGrp="1"/>
          </p:cNvSpPr>
          <p:nvPr/>
        </p:nvSpPr>
        <p:spPr>
          <a:xfrm>
            <a:off x="10172342" y="6526279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74970A-3E91-49DF-B574-1B50BF689C28}"/>
              </a:ext>
            </a:extLst>
          </p:cNvPr>
          <p:cNvSpPr txBox="1"/>
          <p:nvPr/>
        </p:nvSpPr>
        <p:spPr>
          <a:xfrm>
            <a:off x="320561" y="1309024"/>
            <a:ext cx="99883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4"/>
                </a:solidFill>
                <a:effectLst/>
                <a:latin typeface="Calibri (Body)"/>
              </a:rPr>
              <a:t>Annotation</a:t>
            </a: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 files are usually defined as data sources in manifest. Json.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Semantic business layer which independent of UI the layer </a:t>
            </a:r>
            <a:r>
              <a:rPr lang="en-US" dirty="0">
                <a:latin typeface="Calibri (Body)"/>
              </a:rPr>
              <a:t> </a:t>
            </a:r>
            <a:endParaRPr lang="en-US" b="0" i="0" dirty="0">
              <a:solidFill>
                <a:srgbClr val="202124"/>
              </a:solidFill>
              <a:effectLst/>
              <a:latin typeface="Calibri (Body)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In the dataSources definition of the OData service, you can reference these </a:t>
            </a:r>
            <a:r>
              <a:rPr lang="en-US" b="1" i="0" dirty="0">
                <a:solidFill>
                  <a:srgbClr val="202124"/>
                </a:solidFill>
                <a:effectLst/>
                <a:latin typeface="Calibri (Body)"/>
              </a:rPr>
              <a:t>annotation</a:t>
            </a: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 data sources in the </a:t>
            </a:r>
            <a:r>
              <a:rPr lang="en-US" b="1" i="0" dirty="0">
                <a:solidFill>
                  <a:srgbClr val="202124"/>
                </a:solidFill>
                <a:effectLst/>
                <a:latin typeface="Calibri (Body)"/>
              </a:rPr>
              <a:t>annotations</a:t>
            </a: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 setting.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Metadata </a:t>
            </a:r>
            <a:r>
              <a:rPr lang="en-US" b="1" i="0" dirty="0">
                <a:solidFill>
                  <a:srgbClr val="202124"/>
                </a:solidFill>
                <a:effectLst/>
                <a:latin typeface="Calibri (Body)"/>
              </a:rPr>
              <a:t>annotations</a:t>
            </a:r>
            <a:r>
              <a:rPr lang="en-US" b="0" i="0" dirty="0">
                <a:solidFill>
                  <a:srgbClr val="202124"/>
                </a:solidFill>
                <a:effectLst/>
                <a:latin typeface="Calibri (Body)"/>
              </a:rPr>
              <a:t> can be used to define additional characteristics or capabilities of a metadata element, such as a service, entity type, property, function, action or parameter.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Calibri (Body)"/>
              </a:rPr>
              <a:t>The Fiori has standard elements aps like:</a:t>
            </a:r>
          </a:p>
          <a:p>
            <a:pPr algn="just"/>
            <a:r>
              <a:rPr lang="en-US" dirty="0">
                <a:solidFill>
                  <a:srgbClr val="202124"/>
                </a:solidFill>
                <a:latin typeface="Calibri (Body)"/>
              </a:rPr>
              <a:t>      1. List Report </a:t>
            </a:r>
          </a:p>
          <a:p>
            <a:pPr algn="just"/>
            <a:r>
              <a:rPr lang="en-US" dirty="0">
                <a:solidFill>
                  <a:srgbClr val="202124"/>
                </a:solidFill>
                <a:latin typeface="Calibri (Body)"/>
              </a:rPr>
              <a:t>      2. OVP – Over view pages</a:t>
            </a:r>
          </a:p>
          <a:p>
            <a:pPr algn="just"/>
            <a:r>
              <a:rPr lang="en-US" dirty="0">
                <a:solidFill>
                  <a:srgbClr val="202124"/>
                </a:solidFill>
                <a:latin typeface="Calibri (Body)"/>
              </a:rPr>
              <a:t>      3. ALP – Analytic List page</a:t>
            </a:r>
          </a:p>
          <a:p>
            <a:pPr algn="just"/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algn="just"/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algn="just"/>
            <a:r>
              <a:rPr lang="en-US" b="1" dirty="0">
                <a:solidFill>
                  <a:srgbClr val="202124"/>
                </a:solidFill>
                <a:latin typeface="Calibri (Body)"/>
              </a:rPr>
              <a:t>CDS View :</a:t>
            </a:r>
            <a:r>
              <a:rPr lang="en-US" dirty="0">
                <a:solidFill>
                  <a:srgbClr val="202124"/>
                </a:solidFill>
                <a:latin typeface="Calibri (Body)"/>
              </a:rPr>
              <a:t> Core Data Service in SAP S/4HANA system, is one best way to push down logic to SAP HANA</a:t>
            </a:r>
          </a:p>
          <a:p>
            <a:pPr algn="just"/>
            <a:endParaRPr lang="en-US" dirty="0">
              <a:solidFill>
                <a:srgbClr val="202124"/>
              </a:solidFill>
              <a:latin typeface="Calibri (Body)"/>
            </a:endParaRPr>
          </a:p>
          <a:p>
            <a:r>
              <a:rPr lang="en-US" dirty="0">
                <a:solidFill>
                  <a:srgbClr val="202124"/>
                </a:solidFill>
                <a:latin typeface="Calibri (Body)"/>
              </a:rPr>
              <a:t>Documentation Link: </a:t>
            </a:r>
            <a:r>
              <a:rPr lang="en-US" dirty="0">
                <a:solidFill>
                  <a:srgbClr val="202124"/>
                </a:solidFill>
                <a:latin typeface="Calibri (Body)"/>
                <a:hlinkClick r:id="rId3"/>
              </a:rPr>
              <a:t>https://help.sap.com/viewer/cc0c305d2fab47bd808adcad3ca7ee9d/7.5.9/en-US/f8af07bb0770414bb38a25cae29a12e9.html</a:t>
            </a:r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algn="just"/>
            <a:endParaRPr lang="en-US" b="1" dirty="0">
              <a:solidFill>
                <a:srgbClr val="202124"/>
              </a:solidFill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978565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6AB1-91E5-4A79-B4DE-A8C692666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753" y="126612"/>
            <a:ext cx="10515600" cy="85700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Create a Fiori Element Application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56BFC-B638-4504-8872-8651AD3BB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3" y="1157410"/>
            <a:ext cx="10515600" cy="5598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alibri (Body)"/>
              </a:rPr>
              <a:t>Steps:</a:t>
            </a:r>
          </a:p>
          <a:p>
            <a:r>
              <a:rPr lang="en-US" sz="1800" dirty="0">
                <a:latin typeface="Calibri (Body)"/>
              </a:rPr>
              <a:t>Go to WebIDE and Create a new project from template.</a:t>
            </a:r>
          </a:p>
          <a:p>
            <a:r>
              <a:rPr lang="en-US" sz="1800" dirty="0">
                <a:latin typeface="Calibri (Body)"/>
              </a:rPr>
              <a:t>Select Category as SAP Fiori Elements</a:t>
            </a:r>
          </a:p>
          <a:p>
            <a:pPr marL="0" indent="0">
              <a:buNone/>
            </a:pPr>
            <a:endParaRPr lang="en-US" sz="1800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pPr marL="0" indent="0">
              <a:buNone/>
            </a:pPr>
            <a:endParaRPr lang="en-US" sz="1800" b="1" dirty="0">
              <a:latin typeface="Calibri (Body)"/>
            </a:endParaRPr>
          </a:p>
          <a:p>
            <a:r>
              <a:rPr lang="en-US" sz="1800" dirty="0">
                <a:latin typeface="Calibri (Body)"/>
              </a:rPr>
              <a:t>Fill all the required details and Select a particular service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7EABC-70BD-4E7F-BAA0-894FA4B4AC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89BC65E1-22F8-4E2A-A386-BF9699EEA8BD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307DE-93D3-4722-A674-68BC70255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019" y="2282733"/>
            <a:ext cx="6218978" cy="382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55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5B2098-7CE2-434F-8293-23BE641DF5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7C84F1ED-A582-42E2-B11D-9665608A1180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243DAB43-B0BC-4801-8C3E-E80A39DDE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037" y="202310"/>
            <a:ext cx="12016066" cy="711081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0"/>
              </a:rPr>
              <a:t>Add Selection field in Fiori Element App: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C1099-B39D-4050-B891-0A1A428AB94F}"/>
              </a:ext>
            </a:extLst>
          </p:cNvPr>
          <p:cNvSpPr txBox="1"/>
          <p:nvPr/>
        </p:nvSpPr>
        <p:spPr>
          <a:xfrm>
            <a:off x="322909" y="896159"/>
            <a:ext cx="10976458" cy="25853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latin typeface="Calibri (Body)"/>
              </a:rPr>
              <a:t>Go to annotations Folder and open file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algn="just"/>
            <a:r>
              <a:rPr lang="en-US" dirty="0">
                <a:solidFill>
                  <a:srgbClr val="202124"/>
                </a:solidFill>
                <a:latin typeface="Calibri (Body)"/>
              </a:rPr>
              <a:t>Add a Selection field:</a:t>
            </a:r>
          </a:p>
          <a:p>
            <a:pPr marL="342900" indent="-342900" algn="just">
              <a:buAutoNum type="arabicPeriod"/>
            </a:pPr>
            <a:r>
              <a:rPr lang="en-US" dirty="0">
                <a:solidFill>
                  <a:srgbClr val="202124"/>
                </a:solidFill>
                <a:latin typeface="Calibri (Body)"/>
              </a:rPr>
              <a:t>Click on  + button of Local Annotation and select Selection Field</a:t>
            </a:r>
          </a:p>
          <a:p>
            <a:pPr marL="342900" indent="-342900" algn="just">
              <a:buAutoNum type="arabicPeriod"/>
            </a:pPr>
            <a:r>
              <a:rPr lang="en-US" dirty="0">
                <a:solidFill>
                  <a:srgbClr val="202124"/>
                </a:solidFill>
                <a:latin typeface="Calibri (Body)"/>
              </a:rPr>
              <a:t>Click on  + of Selection field and choose Item and Fill property path and</a:t>
            </a:r>
          </a:p>
          <a:p>
            <a:pPr marL="342900" indent="-342900" algn="just">
              <a:buAutoNum type="arabicPeriod"/>
            </a:pPr>
            <a:r>
              <a:rPr lang="en-US" dirty="0">
                <a:solidFill>
                  <a:srgbClr val="202124"/>
                </a:solidFill>
                <a:latin typeface="Calibri (Body)"/>
              </a:rPr>
              <a:t>Give the label of item using click on  + of Item</a:t>
            </a:r>
          </a:p>
          <a:p>
            <a:pPr marL="342900" indent="-342900" algn="just">
              <a:buAutoNum type="arabicPeriod"/>
            </a:pPr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202124"/>
              </a:solidFill>
              <a:latin typeface="Calibri (Body)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B7F36E7-2CFA-4862-A435-5D829B0B73EE}"/>
              </a:ext>
            </a:extLst>
          </p:cNvPr>
          <p:cNvSpPr/>
          <p:nvPr/>
        </p:nvSpPr>
        <p:spPr>
          <a:xfrm>
            <a:off x="2761140" y="5577506"/>
            <a:ext cx="93681" cy="93681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592F6FE-DF06-469C-9646-E0F37021ED48}"/>
              </a:ext>
            </a:extLst>
          </p:cNvPr>
          <p:cNvSpPr/>
          <p:nvPr/>
        </p:nvSpPr>
        <p:spPr>
          <a:xfrm>
            <a:off x="2882958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01546EC-B811-4660-9551-F363D9F80BBE}"/>
              </a:ext>
            </a:extLst>
          </p:cNvPr>
          <p:cNvSpPr/>
          <p:nvPr/>
        </p:nvSpPr>
        <p:spPr>
          <a:xfrm>
            <a:off x="3004777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EC55866-F309-4A94-BBE2-5DDF617D87E9}"/>
              </a:ext>
            </a:extLst>
          </p:cNvPr>
          <p:cNvSpPr/>
          <p:nvPr/>
        </p:nvSpPr>
        <p:spPr>
          <a:xfrm>
            <a:off x="5925752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1181994-0433-4887-9143-9D2CEBE2F5AB}"/>
              </a:ext>
            </a:extLst>
          </p:cNvPr>
          <p:cNvSpPr/>
          <p:nvPr/>
        </p:nvSpPr>
        <p:spPr>
          <a:xfrm>
            <a:off x="6047570" y="5577506"/>
            <a:ext cx="93681" cy="936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2B9AD12-8408-44F6-89DE-0DDA37FD2914}"/>
              </a:ext>
            </a:extLst>
          </p:cNvPr>
          <p:cNvSpPr/>
          <p:nvPr/>
        </p:nvSpPr>
        <p:spPr>
          <a:xfrm>
            <a:off x="6169389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779640F-E32C-405D-8231-196330096FEA}"/>
              </a:ext>
            </a:extLst>
          </p:cNvPr>
          <p:cNvSpPr/>
          <p:nvPr/>
        </p:nvSpPr>
        <p:spPr>
          <a:xfrm>
            <a:off x="9090365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0FFB84F-D695-4C30-93AF-738312FABDDC}"/>
              </a:ext>
            </a:extLst>
          </p:cNvPr>
          <p:cNvSpPr/>
          <p:nvPr/>
        </p:nvSpPr>
        <p:spPr>
          <a:xfrm>
            <a:off x="9212183" y="5577506"/>
            <a:ext cx="93681" cy="9368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810290F-0F6B-490D-8470-38550AB6A6ED}"/>
              </a:ext>
            </a:extLst>
          </p:cNvPr>
          <p:cNvSpPr/>
          <p:nvPr/>
        </p:nvSpPr>
        <p:spPr>
          <a:xfrm>
            <a:off x="9334002" y="5577506"/>
            <a:ext cx="93681" cy="936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2" name="Rectangle 2">
            <a:extLst>
              <a:ext uri="{FF2B5EF4-FFF2-40B4-BE49-F238E27FC236}">
                <a16:creationId xmlns:a16="http://schemas.microsoft.com/office/drawing/2014/main" id="{2455EE29-04B0-4A17-B4EB-98E4FA5B1A4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5037" y="1088880"/>
            <a:ext cx="184731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(Body)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2363A"/>
                </a:solidFill>
                <a:effectLst/>
                <a:latin typeface="72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0D4F6D-4219-447E-9697-A30712193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94" y="2959631"/>
            <a:ext cx="11682472" cy="330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35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AE108-35E5-433A-9F2C-DA75F8BD7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70" y="121603"/>
            <a:ext cx="10515600" cy="82749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Add LineItem annotations: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11588-C5D9-432A-B28F-37B508DEA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170" y="1182992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333333"/>
                </a:solidFill>
                <a:effectLst/>
                <a:latin typeface="Calibri (Body)"/>
              </a:rPr>
              <a:t> </a:t>
            </a:r>
            <a:r>
              <a:rPr lang="en-US" sz="1800" dirty="0">
                <a:solidFill>
                  <a:srgbClr val="202124"/>
                </a:solidFill>
                <a:latin typeface="Calibri (Body)"/>
              </a:rPr>
              <a:t>Click on  + button of Local Annotation and Select LineItem</a:t>
            </a:r>
          </a:p>
          <a:p>
            <a:r>
              <a:rPr lang="en-US" sz="1800" dirty="0">
                <a:solidFill>
                  <a:srgbClr val="202124"/>
                </a:solidFill>
                <a:latin typeface="Calibri (Body)"/>
              </a:rPr>
              <a:t>Add a column in LineItem then click on + of LineItem and Choose DataField</a:t>
            </a:r>
          </a:p>
          <a:p>
            <a:r>
              <a:rPr lang="en-US" sz="1800" dirty="0">
                <a:solidFill>
                  <a:srgbClr val="202124"/>
                </a:solidFill>
                <a:latin typeface="Calibri (Body)"/>
              </a:rPr>
              <a:t>Give label name of data field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02124"/>
                </a:solidFill>
                <a:latin typeface="Calibri (Body)"/>
              </a:rPr>
              <a:t>     Click on + of value and choose label</a:t>
            </a:r>
          </a:p>
          <a:p>
            <a:endParaRPr lang="en-US" sz="1800" dirty="0">
              <a:solidFill>
                <a:srgbClr val="202124"/>
              </a:solidFill>
              <a:latin typeface="Calibri (Body)"/>
            </a:endParaRPr>
          </a:p>
          <a:p>
            <a:endParaRPr lang="en-US" sz="1800" b="0" i="0" dirty="0">
              <a:solidFill>
                <a:srgbClr val="333333"/>
              </a:solidFill>
              <a:effectLst/>
              <a:latin typeface="Calibri (Body)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235079-757D-4D7E-BC7A-925CE2B25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59255D85-539B-43AF-BE92-56671FABA854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9E5711-2CED-447A-A3B9-B269CB34C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64" y="2835195"/>
            <a:ext cx="10787506" cy="320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70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6</a:t>
            </a: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308" y="176007"/>
            <a:ext cx="716699" cy="7078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43DCDE-09CB-4B74-A1B1-45DC4B43CBA2}"/>
              </a:ext>
            </a:extLst>
          </p:cNvPr>
          <p:cNvSpPr txBox="1"/>
          <p:nvPr/>
        </p:nvSpPr>
        <p:spPr>
          <a:xfrm>
            <a:off x="790888" y="883894"/>
            <a:ext cx="1113934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en-US" i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 (Body)"/>
              </a:rPr>
              <a:t>System architecture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 (Body)"/>
              </a:rPr>
              <a:t>Fiori App Ref. Library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 (Body)"/>
              </a:rPr>
              <a:t>How to find standard app and its configuration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 (Body)"/>
              </a:rPr>
              <a:t>Activating services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 (Body)"/>
              </a:rPr>
              <a:t>SAP Fiori Standard App Implementation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 (Body)"/>
              </a:rPr>
              <a:t>Example app – Create Sales order Fiori Apps</a:t>
            </a:r>
            <a:endParaRPr lang="en-US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 (Body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Calibri (Body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 (Body)"/>
            </a:endParaRPr>
          </a:p>
          <a:p>
            <a:r>
              <a:rPr kumimoji="0" lang="en-US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---Break---</a:t>
            </a:r>
          </a:p>
          <a:p>
            <a:pPr algn="l"/>
            <a:endParaRPr lang="en-US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 (Body)"/>
            </a:endParaRPr>
          </a:p>
          <a:p>
            <a:pPr>
              <a:defRPr/>
            </a:pP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What SAP fiori element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Advantage of Fiori Elements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Fiori Element v/s Free style App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Example scenario for Products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Create List Report </a:t>
            </a:r>
            <a:r>
              <a:rPr lang="en-US"/>
              <a:t>Fiori Elements App</a:t>
            </a:r>
            <a:r>
              <a:rPr lang="en-US">
                <a:solidFill>
                  <a:prstClr val="black"/>
                </a:solidFill>
                <a:latin typeface="Calibri" panose="020F0502020204030204"/>
              </a:rPr>
              <a:t>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026" name="Picture 2" descr="Creating a Productive Meeting Agenda | Virtual Meeting Management">
            <a:extLst>
              <a:ext uri="{FF2B5EF4-FFF2-40B4-BE49-F238E27FC236}">
                <a16:creationId xmlns:a16="http://schemas.microsoft.com/office/drawing/2014/main" id="{C59E9544-1D5C-481C-832B-DC0DCEB89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295" y="1745726"/>
            <a:ext cx="5319013" cy="416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5C1799D-64D6-4F81-8489-A6533332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" y="1"/>
            <a:ext cx="10515600" cy="80889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Represent DataPoint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E1FCD6-C7FF-4FC1-A576-8019F02A01D2}"/>
              </a:ext>
            </a:extLst>
          </p:cNvPr>
          <p:cNvSpPr txBox="1"/>
          <p:nvPr/>
        </p:nvSpPr>
        <p:spPr>
          <a:xfrm>
            <a:off x="213360" y="10287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on + on Local Annotations and choose DataPoint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Edit name of this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+ on DataPoint and choose TargetValue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the data:</a:t>
            </a:r>
          </a:p>
          <a:p>
            <a:r>
              <a:rPr lang="en-US" dirty="0"/>
              <a:t>      Click + on DataPoint  and Select any Property like Visualization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591FC90-91BA-4AAB-8E34-ADA2791D7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6898"/>
            <a:ext cx="11141465" cy="206519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BE1018D-5A0A-411A-95CE-DC7EA2272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79836"/>
            <a:ext cx="11842007" cy="2072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3FD5CB-8393-4201-A177-A46CD1ACAD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2453440D-C835-413E-8F38-2DC7172D115A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</p:spTree>
    <p:extLst>
      <p:ext uri="{BB962C8B-B14F-4D97-AF65-F5344CB8AC3E}">
        <p14:creationId xmlns:p14="http://schemas.microsoft.com/office/powerpoint/2010/main" val="1490427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335911" y="3378839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6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39706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D9D76-1035-4040-B42C-C752B7DC3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782" y="184585"/>
            <a:ext cx="10898910" cy="640272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SAP Fiori Standard App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66E985-9918-4BD4-ACD7-C3944C4C7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909" y="1052802"/>
            <a:ext cx="11144660" cy="5347998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3C3C3C"/>
                </a:solidFill>
                <a:effectLst/>
                <a:latin typeface="Calibri (Body)"/>
              </a:rPr>
              <a:t>SAP Fiori is a new user experience (UX) for SAP software and applications.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3C3C3C"/>
                </a:solidFill>
                <a:effectLst/>
                <a:latin typeface="Calibri (Body)"/>
              </a:rPr>
              <a:t>It provides a set of applications that are used in regular business functions like work approvals, financial apps, calculation apps and various self-service apps.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3C3C3C"/>
                </a:solidFill>
                <a:effectLst/>
                <a:latin typeface="Calibri (Body)"/>
              </a:rPr>
              <a:t>SAP Fiori Apps can be accessed on desktops, Mobile or tablets. </a:t>
            </a:r>
            <a:endParaRPr lang="en-US" sz="1800" dirty="0">
              <a:solidFill>
                <a:srgbClr val="3C3C3C"/>
              </a:solidFill>
              <a:latin typeface="Calibri (Body)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3C3C3C"/>
                </a:solidFill>
                <a:effectLst/>
                <a:latin typeface="Calibri (Body)"/>
              </a:rPr>
              <a:t>These are web-based applications hosted on SAP-Fiori server (front-end system) and access business data from SAP-ECC(back-end system).</a:t>
            </a:r>
          </a:p>
          <a:p>
            <a:pPr algn="l"/>
            <a:br>
              <a:rPr lang="en-US" sz="1400" dirty="0"/>
            </a:br>
            <a:endParaRPr lang="en-US" sz="1800" b="0" i="0" dirty="0">
              <a:solidFill>
                <a:srgbClr val="202124"/>
              </a:solidFill>
              <a:effectLst/>
              <a:latin typeface="Calibri (Body)"/>
            </a:endParaRPr>
          </a:p>
          <a:p>
            <a:pPr algn="l"/>
            <a:r>
              <a:rPr lang="en-US" sz="1800" b="0" i="0" dirty="0">
                <a:solidFill>
                  <a:srgbClr val="32363A"/>
                </a:solidFill>
                <a:effectLst/>
                <a:latin typeface="Calibri (Body)"/>
              </a:rPr>
              <a:t>   </a:t>
            </a:r>
            <a:br>
              <a:rPr lang="en-US" sz="1400" dirty="0"/>
            </a:br>
            <a:endParaRPr lang="en-US" sz="1800" b="0" i="0" dirty="0">
              <a:solidFill>
                <a:srgbClr val="202124"/>
              </a:solidFill>
              <a:effectLst/>
              <a:latin typeface="Calibri (Body)"/>
            </a:endParaRPr>
          </a:p>
          <a:p>
            <a:pPr marL="285750" indent="-285750" algn="just" defTabSz="6858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202124"/>
              </a:solidFill>
              <a:effectLst/>
              <a:latin typeface="Calibri (Body)"/>
            </a:endParaRPr>
          </a:p>
          <a:p>
            <a:pPr marL="285750" indent="-285750" algn="just" defTabSz="6858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dirty="0">
              <a:solidFill>
                <a:prstClr val="black"/>
              </a:solidFill>
              <a:latin typeface="Calibri (Body)"/>
            </a:endParaRPr>
          </a:p>
          <a:p>
            <a:pPr marL="285750" indent="-285750" algn="just" defTabSz="6858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dirty="0">
              <a:solidFill>
                <a:prstClr val="black"/>
              </a:solidFill>
              <a:latin typeface="Calibri (Body)"/>
            </a:endParaRPr>
          </a:p>
          <a:p>
            <a:pPr marL="285750" indent="-285750" algn="just" defTabSz="6858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dirty="0">
              <a:solidFill>
                <a:prstClr val="black"/>
              </a:solidFill>
              <a:latin typeface="Calibri (Body)"/>
            </a:endParaRPr>
          </a:p>
          <a:p>
            <a:pPr marL="285750" indent="-285750" algn="just" defTabSz="6858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dirty="0">
              <a:solidFill>
                <a:prstClr val="black"/>
              </a:solidFill>
              <a:latin typeface="Calibri (Body)"/>
            </a:endParaRP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prstClr val="black"/>
              </a:solidFill>
              <a:effectLst/>
              <a:latin typeface="Calibri (Body)"/>
              <a:cs typeface="Arial" panose="020B0604020202020204" pitchFamily="34" charset="0"/>
            </a:endParaRP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alibri (Body)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alibri (Body)"/>
              <a:cs typeface="Arial" panose="020B0604020202020204" pitchFamily="34" charset="0"/>
            </a:endParaRPr>
          </a:p>
          <a:p>
            <a:pPr algn="l"/>
            <a:endParaRPr lang="en-US" sz="1800" dirty="0">
              <a:latin typeface="Calibri (Body)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A8A94-3B07-495B-BA7E-426ABB84CFD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69" y="116970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id="{597EEB8C-0E2E-476E-8B29-2FE1C0F8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2921" y="6571605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D2E000E-4178-4454-B713-F445FFF97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75" y="3193295"/>
            <a:ext cx="9212280" cy="320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872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807D4-29EC-41D7-853E-9F24D8FA6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283" y="-10122"/>
            <a:ext cx="10989305" cy="707887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solidFill>
                  <a:srgbClr val="3C3C3C"/>
                </a:solidFill>
                <a:latin typeface="Cooper Black" panose="0208090404030B020404" pitchFamily="18" charset="0"/>
              </a:rPr>
              <a:t>T</a:t>
            </a:r>
            <a:r>
              <a:rPr lang="en-US" sz="3600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wo types of SAP-Fiori app implementations: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65921-C5C9-4103-B1E1-E671049B13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415" y="1008306"/>
            <a:ext cx="10284069" cy="4205531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1800" b="1" i="0" dirty="0">
                <a:solidFill>
                  <a:srgbClr val="3C3C3C"/>
                </a:solidFill>
                <a:effectLst/>
                <a:latin typeface="Calibri (Body)"/>
              </a:rPr>
              <a:t>Standard Apps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Implementation of those business apps, which are released by SAP. These are categorized as Transnational, Fact-sheets and Analytical apps etc.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sz="1800" dirty="0">
              <a:solidFill>
                <a:srgbClr val="3C3C3C"/>
              </a:solidFill>
              <a:latin typeface="Calibri (Body)"/>
            </a:endParaRPr>
          </a:p>
          <a:p>
            <a:pPr lvl="1" algn="l"/>
            <a:endParaRPr lang="en-US" sz="1800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pPr algn="l">
              <a:buFont typeface="+mj-lt"/>
              <a:buAutoNum type="arabicPeriod"/>
            </a:pPr>
            <a:r>
              <a:rPr lang="en-US" sz="1800" b="1" i="0" dirty="0">
                <a:solidFill>
                  <a:srgbClr val="3C3C3C"/>
                </a:solidFill>
                <a:effectLst/>
                <a:latin typeface="Calibri (Body)"/>
              </a:rPr>
              <a:t>Customized Apps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As per business requirement, a complete custom fiori app can be implemented.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Customized App is been hosted on SAP-Fiori server (front-end system).</a:t>
            </a:r>
            <a:endParaRPr lang="en-US" sz="1800" dirty="0">
              <a:solidFill>
                <a:srgbClr val="3C3C3C"/>
              </a:solidFill>
              <a:latin typeface="Calibri (Body)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sz="1800" dirty="0">
                <a:solidFill>
                  <a:srgbClr val="3C3C3C"/>
                </a:solidFill>
                <a:latin typeface="Calibri (Body)"/>
              </a:rPr>
              <a:t>I</a:t>
            </a:r>
            <a:r>
              <a:rPr lang="en-US" sz="1800" b="0" i="0" dirty="0">
                <a:solidFill>
                  <a:srgbClr val="3C3C3C"/>
                </a:solidFill>
                <a:effectLst/>
                <a:latin typeface="Calibri (Body)"/>
              </a:rPr>
              <a:t>t integrates with SAP or Non-SAP system.</a:t>
            </a:r>
          </a:p>
          <a:p>
            <a:br>
              <a:rPr lang="en-US" sz="1600" dirty="0"/>
            </a:br>
            <a:endParaRPr lang="en-US" sz="1800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sz="1800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endParaRPr lang="en-US" sz="1800" dirty="0">
              <a:latin typeface="Calibri (Body)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D4A13C04-BBE0-44C7-BFD8-22B2D37E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78FC89-BC8C-4971-AA0D-5F09902DFB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69" y="86593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97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FD9D-82FB-4E8A-9945-22FCDB422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947" y="183251"/>
            <a:ext cx="9144000" cy="697645"/>
          </a:xfrm>
        </p:spPr>
        <p:txBody>
          <a:bodyPr>
            <a:normAutofit/>
          </a:bodyPr>
          <a:lstStyle/>
          <a:p>
            <a:pPr algn="l"/>
            <a:r>
              <a:rPr lang="en-US" sz="3600" b="1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Pre-requisites for Standard Fiori App</a:t>
            </a:r>
          </a:p>
        </p:txBody>
      </p:sp>
      <p:sp>
        <p:nvSpPr>
          <p:cNvPr id="40" name="Footer Placeholder 45">
            <a:extLst>
              <a:ext uri="{FF2B5EF4-FFF2-40B4-BE49-F238E27FC236}">
                <a16:creationId xmlns:a16="http://schemas.microsoft.com/office/drawing/2014/main" id="{B75D3401-5C9D-4B9C-A0C6-53DD3E4980DA}"/>
              </a:ext>
            </a:extLst>
          </p:cNvPr>
          <p:cNvSpPr>
            <a:spLocks noGrp="1"/>
          </p:cNvSpPr>
          <p:nvPr/>
        </p:nvSpPr>
        <p:spPr>
          <a:xfrm>
            <a:off x="10210290" y="6359114"/>
            <a:ext cx="2225295" cy="229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73994CD-BD7D-4A6C-AD72-9B1F01429F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69" y="86593"/>
            <a:ext cx="716699" cy="70788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F16F4EEC-E3C2-4269-90A3-A5982D817368}"/>
              </a:ext>
            </a:extLst>
          </p:cNvPr>
          <p:cNvSpPr txBox="1"/>
          <p:nvPr/>
        </p:nvSpPr>
        <p:spPr>
          <a:xfrm>
            <a:off x="445168" y="1032118"/>
            <a:ext cx="8867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SAP ECC Server (Back-end)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SAP Fiori Server (Front-end)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SAP Fiori Launchpad Url:</a:t>
            </a:r>
          </a:p>
          <a:p>
            <a:pPr lvl="1" algn="just"/>
            <a:r>
              <a:rPr lang="en-US" b="1" i="0" dirty="0">
                <a:solidFill>
                  <a:srgbClr val="3C3C3C"/>
                </a:solidFill>
                <a:effectLst/>
                <a:latin typeface="Calibri (Body)"/>
              </a:rPr>
              <a:t>1. http://&lt;host&gt;:&lt;port&gt;/sap/bc/ui5_ui5/ui2/ushell/shells/abap/FioriLaunchpad.html</a:t>
            </a:r>
            <a:endParaRPr lang="en-US" b="0" i="0" dirty="0">
              <a:solidFill>
                <a:srgbClr val="3C3C3C"/>
              </a:solidFill>
              <a:effectLst/>
              <a:latin typeface="Calibri (Body)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SAP Fiori Designer Url:</a:t>
            </a:r>
          </a:p>
          <a:p>
            <a:pPr marL="800100" lvl="1" indent="-342900" algn="just">
              <a:buAutoNum type="arabicPeriod"/>
            </a:pPr>
            <a:r>
              <a:rPr lang="en-US" b="1" i="0" dirty="0">
                <a:solidFill>
                  <a:srgbClr val="3C3C3C"/>
                </a:solidFill>
                <a:effectLst/>
                <a:latin typeface="Calibri (Body)"/>
              </a:rPr>
              <a:t>http://&lt;host&gt;:&lt;port&gt;/sap/bc/ui5_ui5/sap/arsrvc_upb_admn/main.html</a:t>
            </a:r>
            <a:endParaRPr lang="en-US" dirty="0">
              <a:solidFill>
                <a:srgbClr val="3C3C3C"/>
              </a:solidFill>
              <a:latin typeface="Calibri (Body)"/>
            </a:endParaRPr>
          </a:p>
          <a:p>
            <a:pPr lvl="1" algn="just"/>
            <a:endParaRPr lang="en-US" b="1" i="0" dirty="0">
              <a:solidFill>
                <a:srgbClr val="3C3C3C"/>
              </a:solidFill>
              <a:effectLst/>
              <a:latin typeface="Calibri (Body)"/>
            </a:endParaRPr>
          </a:p>
        </p:txBody>
      </p:sp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15AA567D-6882-4D2B-A415-01A00B5FB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114448"/>
              </p:ext>
            </p:extLst>
          </p:nvPr>
        </p:nvGraphicFramePr>
        <p:xfrm>
          <a:off x="4062153" y="3041369"/>
          <a:ext cx="6148137" cy="3633378"/>
        </p:xfrm>
        <a:graphic>
          <a:graphicData uri="http://schemas.openxmlformats.org/drawingml/2006/table">
            <a:tbl>
              <a:tblPr/>
              <a:tblGrid>
                <a:gridCol w="529026">
                  <a:extLst>
                    <a:ext uri="{9D8B030D-6E8A-4147-A177-3AD203B41FA5}">
                      <a16:colId xmlns:a16="http://schemas.microsoft.com/office/drawing/2014/main" val="1582960182"/>
                    </a:ext>
                  </a:extLst>
                </a:gridCol>
                <a:gridCol w="3145558">
                  <a:extLst>
                    <a:ext uri="{9D8B030D-6E8A-4147-A177-3AD203B41FA5}">
                      <a16:colId xmlns:a16="http://schemas.microsoft.com/office/drawing/2014/main" val="502093698"/>
                    </a:ext>
                  </a:extLst>
                </a:gridCol>
                <a:gridCol w="2473553">
                  <a:extLst>
                    <a:ext uri="{9D8B030D-6E8A-4147-A177-3AD203B41FA5}">
                      <a16:colId xmlns:a16="http://schemas.microsoft.com/office/drawing/2014/main" val="2860827214"/>
                    </a:ext>
                  </a:extLst>
                </a:gridCol>
              </a:tblGrid>
              <a:tr h="64788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SrNo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>
                          <a:effectLst/>
                        </a:rPr>
                        <a:t>T-code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Description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491432"/>
                  </a:ext>
                </a:extLst>
              </a:tr>
              <a:tr h="50210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1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>
                          <a:effectLst/>
                        </a:rPr>
                        <a:t>SICF  (Path: /sap/</a:t>
                      </a:r>
                      <a:r>
                        <a:rPr lang="en-US" sz="1200" b="0" dirty="0" err="1">
                          <a:effectLst/>
                        </a:rPr>
                        <a:t>bc</a:t>
                      </a:r>
                      <a:r>
                        <a:rPr lang="en-US" sz="1200" b="0" dirty="0">
                          <a:effectLst/>
                        </a:rPr>
                        <a:t>/ui5_ui5/sap/)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UI5 Application Path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265664"/>
                  </a:ext>
                </a:extLst>
              </a:tr>
              <a:tr h="50210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2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SICF  (Path: /sap/opu/odata/sap/)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Odata Service Path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997992"/>
                  </a:ext>
                </a:extLst>
              </a:tr>
              <a:tr h="50210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3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/n/iwfnd/maint_service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Odata Service Registration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930032"/>
                  </a:ext>
                </a:extLst>
              </a:tr>
              <a:tr h="50210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4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/n/UI2/SEMOBJ_SAP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Semantic objects by SAP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307915"/>
                  </a:ext>
                </a:extLst>
              </a:tr>
              <a:tr h="35633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5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/n/iwfnd/error_log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Error Log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791074"/>
                  </a:ext>
                </a:extLst>
              </a:tr>
              <a:tr h="356334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6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LPD_CUST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Launchpad Role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484717"/>
                  </a:ext>
                </a:extLst>
              </a:tr>
              <a:tr h="26439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7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>
                          <a:effectLst/>
                        </a:rPr>
                        <a:t>PFCG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dirty="0">
                          <a:effectLst/>
                        </a:rPr>
                        <a:t>PFCG Role</a:t>
                      </a:r>
                    </a:p>
                  </a:txBody>
                  <a:tcPr marL="39379" marR="39379" marT="39379" marB="39379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506861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AF6702EC-080D-4F18-BEC8-0D943F3DDE08}"/>
              </a:ext>
            </a:extLst>
          </p:cNvPr>
          <p:cNvSpPr txBox="1"/>
          <p:nvPr/>
        </p:nvSpPr>
        <p:spPr>
          <a:xfrm>
            <a:off x="445168" y="2878777"/>
            <a:ext cx="229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Important T-codes:</a:t>
            </a:r>
            <a:endParaRPr lang="en-US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4696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31603-7A9E-4DBF-A360-B764CAB55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153" y="222368"/>
            <a:ext cx="11511510" cy="568435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solidFill>
                  <a:srgbClr val="3C3C3C"/>
                </a:solidFill>
                <a:latin typeface="Cooper Black" panose="0208090404030B020404" pitchFamily="18" charset="0"/>
              </a:rPr>
              <a:t>S</a:t>
            </a:r>
            <a:r>
              <a:rPr lang="en-US" sz="3600" b="1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tandard Fiori app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82214-691A-40EE-AE9D-B4FF7F1274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653" y="108448"/>
            <a:ext cx="806194" cy="79627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60A84B6B-B12E-4167-97CF-5860A564A264}"/>
              </a:ext>
            </a:extLst>
          </p:cNvPr>
          <p:cNvSpPr>
            <a:spLocks noGrp="1"/>
          </p:cNvSpPr>
          <p:nvPr/>
        </p:nvSpPr>
        <p:spPr>
          <a:xfrm>
            <a:off x="10102006" y="6520505"/>
            <a:ext cx="2225295" cy="229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54B5A99-6347-49F9-BD8D-3F1867F55235}"/>
              </a:ext>
            </a:extLst>
          </p:cNvPr>
          <p:cNvSpPr/>
          <p:nvPr/>
        </p:nvSpPr>
        <p:spPr>
          <a:xfrm rot="16200000">
            <a:off x="5490890" y="1320327"/>
            <a:ext cx="1205366" cy="4308123"/>
          </a:xfrm>
          <a:custGeom>
            <a:avLst/>
            <a:gdLst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46122 w 3252723"/>
              <a:gd name="connsiteY2" fmla="*/ 1273939 h 2520280"/>
              <a:gd name="connsiteX3" fmla="*/ 3252723 w 3252723"/>
              <a:gd name="connsiteY3" fmla="*/ 2520280 h 2520280"/>
              <a:gd name="connsiteX4" fmla="*/ 0 w 3252723"/>
              <a:gd name="connsiteY4" fmla="*/ 2520280 h 2520280"/>
              <a:gd name="connsiteX5" fmla="*/ 0 w 3252723"/>
              <a:gd name="connsiteY5" fmla="*/ 0 h 2520280"/>
              <a:gd name="connsiteX0" fmla="*/ 0 w 3252723"/>
              <a:gd name="connsiteY0" fmla="*/ 0 h 2520280"/>
              <a:gd name="connsiteX1" fmla="*/ 3246122 w 3252723"/>
              <a:gd name="connsiteY1" fmla="*/ 1273939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46122"/>
              <a:gd name="connsiteY0" fmla="*/ 0 h 2548575"/>
              <a:gd name="connsiteX1" fmla="*/ 3246122 w 3246122"/>
              <a:gd name="connsiteY1" fmla="*/ 1273939 h 2548575"/>
              <a:gd name="connsiteX2" fmla="*/ 0 w 3246122"/>
              <a:gd name="connsiteY2" fmla="*/ 2520280 h 2548575"/>
              <a:gd name="connsiteX3" fmla="*/ 0 w 3246122"/>
              <a:gd name="connsiteY3" fmla="*/ 0 h 2548575"/>
              <a:gd name="connsiteX0" fmla="*/ 0 w 3246122"/>
              <a:gd name="connsiteY0" fmla="*/ 0 h 2520280"/>
              <a:gd name="connsiteX1" fmla="*/ 3246122 w 3246122"/>
              <a:gd name="connsiteY1" fmla="*/ 1273939 h 2520280"/>
              <a:gd name="connsiteX2" fmla="*/ 0 w 3246122"/>
              <a:gd name="connsiteY2" fmla="*/ 2520280 h 2520280"/>
              <a:gd name="connsiteX3" fmla="*/ 0 w 3246122"/>
              <a:gd name="connsiteY3" fmla="*/ 0 h 2520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6122" h="2520280">
                <a:moveTo>
                  <a:pt x="0" y="0"/>
                </a:moveTo>
                <a:lnTo>
                  <a:pt x="3246122" y="1273939"/>
                </a:lnTo>
                <a:lnTo>
                  <a:pt x="0" y="252028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2DBD42E6-1948-479D-92C3-1FEB18001128}"/>
              </a:ext>
            </a:extLst>
          </p:cNvPr>
          <p:cNvSpPr/>
          <p:nvPr/>
        </p:nvSpPr>
        <p:spPr>
          <a:xfrm flipH="1">
            <a:off x="5443980" y="1280641"/>
            <a:ext cx="2890222" cy="2520280"/>
          </a:xfrm>
          <a:custGeom>
            <a:avLst/>
            <a:gdLst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46122 w 3252723"/>
              <a:gd name="connsiteY2" fmla="*/ 1273939 h 2520280"/>
              <a:gd name="connsiteX3" fmla="*/ 3252723 w 3252723"/>
              <a:gd name="connsiteY3" fmla="*/ 2520280 h 2520280"/>
              <a:gd name="connsiteX4" fmla="*/ 0 w 3252723"/>
              <a:gd name="connsiteY4" fmla="*/ 2520280 h 2520280"/>
              <a:gd name="connsiteX5" fmla="*/ 0 w 3252723"/>
              <a:gd name="connsiteY5" fmla="*/ 0 h 2520280"/>
              <a:gd name="connsiteX0" fmla="*/ 0 w 3252723"/>
              <a:gd name="connsiteY0" fmla="*/ 0 h 2520280"/>
              <a:gd name="connsiteX1" fmla="*/ 3246122 w 3252723"/>
              <a:gd name="connsiteY1" fmla="*/ 1273939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46122"/>
              <a:gd name="connsiteY0" fmla="*/ 0 h 2548575"/>
              <a:gd name="connsiteX1" fmla="*/ 3246122 w 3246122"/>
              <a:gd name="connsiteY1" fmla="*/ 1273939 h 2548575"/>
              <a:gd name="connsiteX2" fmla="*/ 0 w 3246122"/>
              <a:gd name="connsiteY2" fmla="*/ 2520280 h 2548575"/>
              <a:gd name="connsiteX3" fmla="*/ 0 w 3246122"/>
              <a:gd name="connsiteY3" fmla="*/ 0 h 2548575"/>
              <a:gd name="connsiteX0" fmla="*/ 0 w 3246122"/>
              <a:gd name="connsiteY0" fmla="*/ 0 h 2520280"/>
              <a:gd name="connsiteX1" fmla="*/ 3246122 w 3246122"/>
              <a:gd name="connsiteY1" fmla="*/ 1273939 h 2520280"/>
              <a:gd name="connsiteX2" fmla="*/ 0 w 3246122"/>
              <a:gd name="connsiteY2" fmla="*/ 2520280 h 2520280"/>
              <a:gd name="connsiteX3" fmla="*/ 0 w 3246122"/>
              <a:gd name="connsiteY3" fmla="*/ 0 h 2520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6122" h="2520280">
                <a:moveTo>
                  <a:pt x="0" y="0"/>
                </a:moveTo>
                <a:lnTo>
                  <a:pt x="3246122" y="1273939"/>
                </a:lnTo>
                <a:lnTo>
                  <a:pt x="0" y="25202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F7F61F-95D6-45BC-A612-0D19EDD8898E}"/>
              </a:ext>
            </a:extLst>
          </p:cNvPr>
          <p:cNvSpPr/>
          <p:nvPr/>
        </p:nvSpPr>
        <p:spPr>
          <a:xfrm>
            <a:off x="3852262" y="1280641"/>
            <a:ext cx="2890222" cy="2520280"/>
          </a:xfrm>
          <a:custGeom>
            <a:avLst/>
            <a:gdLst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52723"/>
              <a:gd name="connsiteY0" fmla="*/ 0 h 2520280"/>
              <a:gd name="connsiteX1" fmla="*/ 3252723 w 3252723"/>
              <a:gd name="connsiteY1" fmla="*/ 0 h 2520280"/>
              <a:gd name="connsiteX2" fmla="*/ 3246122 w 3252723"/>
              <a:gd name="connsiteY2" fmla="*/ 1273939 h 2520280"/>
              <a:gd name="connsiteX3" fmla="*/ 3252723 w 3252723"/>
              <a:gd name="connsiteY3" fmla="*/ 2520280 h 2520280"/>
              <a:gd name="connsiteX4" fmla="*/ 0 w 3252723"/>
              <a:gd name="connsiteY4" fmla="*/ 2520280 h 2520280"/>
              <a:gd name="connsiteX5" fmla="*/ 0 w 3252723"/>
              <a:gd name="connsiteY5" fmla="*/ 0 h 2520280"/>
              <a:gd name="connsiteX0" fmla="*/ 0 w 3252723"/>
              <a:gd name="connsiteY0" fmla="*/ 0 h 2520280"/>
              <a:gd name="connsiteX1" fmla="*/ 3246122 w 3252723"/>
              <a:gd name="connsiteY1" fmla="*/ 1273939 h 2520280"/>
              <a:gd name="connsiteX2" fmla="*/ 3252723 w 3252723"/>
              <a:gd name="connsiteY2" fmla="*/ 2520280 h 2520280"/>
              <a:gd name="connsiteX3" fmla="*/ 0 w 3252723"/>
              <a:gd name="connsiteY3" fmla="*/ 2520280 h 2520280"/>
              <a:gd name="connsiteX4" fmla="*/ 0 w 3252723"/>
              <a:gd name="connsiteY4" fmla="*/ 0 h 2520280"/>
              <a:gd name="connsiteX0" fmla="*/ 0 w 3246122"/>
              <a:gd name="connsiteY0" fmla="*/ 0 h 2548575"/>
              <a:gd name="connsiteX1" fmla="*/ 3246122 w 3246122"/>
              <a:gd name="connsiteY1" fmla="*/ 1273939 h 2548575"/>
              <a:gd name="connsiteX2" fmla="*/ 0 w 3246122"/>
              <a:gd name="connsiteY2" fmla="*/ 2520280 h 2548575"/>
              <a:gd name="connsiteX3" fmla="*/ 0 w 3246122"/>
              <a:gd name="connsiteY3" fmla="*/ 0 h 2548575"/>
              <a:gd name="connsiteX0" fmla="*/ 0 w 3246122"/>
              <a:gd name="connsiteY0" fmla="*/ 0 h 2520280"/>
              <a:gd name="connsiteX1" fmla="*/ 3246122 w 3246122"/>
              <a:gd name="connsiteY1" fmla="*/ 1273939 h 2520280"/>
              <a:gd name="connsiteX2" fmla="*/ 0 w 3246122"/>
              <a:gd name="connsiteY2" fmla="*/ 2520280 h 2520280"/>
              <a:gd name="connsiteX3" fmla="*/ 0 w 3246122"/>
              <a:gd name="connsiteY3" fmla="*/ 0 h 2520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6122" h="2520280">
                <a:moveTo>
                  <a:pt x="0" y="0"/>
                </a:moveTo>
                <a:lnTo>
                  <a:pt x="3246122" y="1273939"/>
                </a:lnTo>
                <a:lnTo>
                  <a:pt x="0" y="252028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20000"/>
                  <a:lumOff val="80000"/>
                  <a:alpha val="31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CD10D94-D4C6-42BD-BD42-D2DAC0456CFD}"/>
              </a:ext>
            </a:extLst>
          </p:cNvPr>
          <p:cNvGrpSpPr/>
          <p:nvPr/>
        </p:nvGrpSpPr>
        <p:grpSpPr>
          <a:xfrm>
            <a:off x="5163797" y="1610166"/>
            <a:ext cx="1861230" cy="1861230"/>
            <a:chOff x="4841228" y="1959792"/>
            <a:chExt cx="1861230" cy="186123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91FF707-9820-4A74-90C8-9DCDA799CD4F}"/>
                </a:ext>
              </a:extLst>
            </p:cNvPr>
            <p:cNvSpPr/>
            <p:nvPr/>
          </p:nvSpPr>
          <p:spPr>
            <a:xfrm>
              <a:off x="4841228" y="1959792"/>
              <a:ext cx="1861230" cy="18612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E3B4C0C-C262-4182-A799-463714BA662F}"/>
                </a:ext>
              </a:extLst>
            </p:cNvPr>
            <p:cNvSpPr/>
            <p:nvPr/>
          </p:nvSpPr>
          <p:spPr>
            <a:xfrm>
              <a:off x="4987835" y="2106399"/>
              <a:ext cx="1568016" cy="15680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2B76DC3-1C23-458D-966C-F9D2D2D09F75}"/>
              </a:ext>
            </a:extLst>
          </p:cNvPr>
          <p:cNvSpPr/>
          <p:nvPr/>
        </p:nvSpPr>
        <p:spPr>
          <a:xfrm>
            <a:off x="599538" y="1269129"/>
            <a:ext cx="3252723" cy="25202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4AF265-A346-4852-A804-16F7E08E84D3}"/>
              </a:ext>
            </a:extLst>
          </p:cNvPr>
          <p:cNvSpPr/>
          <p:nvPr/>
        </p:nvSpPr>
        <p:spPr>
          <a:xfrm>
            <a:off x="8326660" y="1280641"/>
            <a:ext cx="3252723" cy="25202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709715-589C-4582-B695-FCA7226BAA1F}"/>
              </a:ext>
            </a:extLst>
          </p:cNvPr>
          <p:cNvSpPr/>
          <p:nvPr/>
        </p:nvSpPr>
        <p:spPr>
          <a:xfrm>
            <a:off x="3939512" y="4077072"/>
            <a:ext cx="4308123" cy="25202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A43D89-144D-489E-9EB4-7D3C3D8D0513}"/>
              </a:ext>
            </a:extLst>
          </p:cNvPr>
          <p:cNvSpPr txBox="1"/>
          <p:nvPr/>
        </p:nvSpPr>
        <p:spPr>
          <a:xfrm>
            <a:off x="1203379" y="1518527"/>
            <a:ext cx="2128019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Software Components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3C041F-C406-4893-A178-80381776F2C9}"/>
              </a:ext>
            </a:extLst>
          </p:cNvPr>
          <p:cNvSpPr txBox="1"/>
          <p:nvPr/>
        </p:nvSpPr>
        <p:spPr>
          <a:xfrm>
            <a:off x="4991834" y="4304842"/>
            <a:ext cx="2203488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Front-End Components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401F6C-5A65-45B0-B0C0-F72074B2DAAB}"/>
              </a:ext>
            </a:extLst>
          </p:cNvPr>
          <p:cNvSpPr txBox="1"/>
          <p:nvPr/>
        </p:nvSpPr>
        <p:spPr>
          <a:xfrm>
            <a:off x="5331125" y="2415713"/>
            <a:ext cx="1439080" cy="22711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kern="0" dirty="0">
                <a:solidFill>
                  <a:schemeClr val="bg1"/>
                </a:solidFill>
                <a:latin typeface="Calibri (Body)"/>
                <a:ea typeface="Calibri Light" charset="0"/>
                <a:cs typeface="Segoe UI" panose="020B0502040204020203" pitchFamily="34" charset="0"/>
              </a:rPr>
              <a:t>Components</a:t>
            </a:r>
            <a:endParaRPr lang="en-US" dirty="0">
              <a:solidFill>
                <a:schemeClr val="bg1"/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7C64E01-E5BF-4E4D-9F10-33486C722174}"/>
              </a:ext>
            </a:extLst>
          </p:cNvPr>
          <p:cNvGrpSpPr/>
          <p:nvPr/>
        </p:nvGrpSpPr>
        <p:grpSpPr>
          <a:xfrm>
            <a:off x="889768" y="1988615"/>
            <a:ext cx="2769560" cy="1508527"/>
            <a:chOff x="889768" y="1292500"/>
            <a:chExt cx="2769560" cy="150852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374AA8D-3D83-41AE-BC66-762AF3121E9D}"/>
                </a:ext>
              </a:extLst>
            </p:cNvPr>
            <p:cNvGrpSpPr/>
            <p:nvPr/>
          </p:nvGrpSpPr>
          <p:grpSpPr>
            <a:xfrm>
              <a:off x="889768" y="1292500"/>
              <a:ext cx="2692068" cy="553998"/>
              <a:chOff x="829155" y="1292500"/>
              <a:chExt cx="2692068" cy="553998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F17321A-DD0B-4666-9FA4-3449A29F725A}"/>
                  </a:ext>
                </a:extLst>
              </p:cNvPr>
              <p:cNvSpPr txBox="1"/>
              <p:nvPr/>
            </p:nvSpPr>
            <p:spPr>
              <a:xfrm>
                <a:off x="1365329" y="1292500"/>
                <a:ext cx="215589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Back-End Software Components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" name="Graphic 20" descr="Back with solid fill">
                <a:extLst>
                  <a:ext uri="{FF2B5EF4-FFF2-40B4-BE49-F238E27FC236}">
                    <a16:creationId xmlns:a16="http://schemas.microsoft.com/office/drawing/2014/main" id="{43F3AD36-9D83-42A3-9ABE-CB387B3D2670}"/>
                  </a:ext>
                </a:extLst>
              </p:cNvPr>
              <p:cNvSpPr/>
              <p:nvPr/>
            </p:nvSpPr>
            <p:spPr>
              <a:xfrm>
                <a:off x="829155" y="14542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0C7AEC5-DFBC-4A2A-A666-47B8BF31818E}"/>
                </a:ext>
              </a:extLst>
            </p:cNvPr>
            <p:cNvGrpSpPr/>
            <p:nvPr/>
          </p:nvGrpSpPr>
          <p:grpSpPr>
            <a:xfrm>
              <a:off x="918016" y="2247029"/>
              <a:ext cx="2741312" cy="553998"/>
              <a:chOff x="857403" y="1669756"/>
              <a:chExt cx="2741312" cy="55399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2B1E47A-BD55-47CE-9DD6-7F03CE0D936D}"/>
                  </a:ext>
                </a:extLst>
              </p:cNvPr>
              <p:cNvSpPr txBox="1"/>
              <p:nvPr/>
            </p:nvSpPr>
            <p:spPr>
              <a:xfrm>
                <a:off x="1442821" y="1669756"/>
                <a:ext cx="215589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Front-End Software Components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8" name="Graphic 20" descr="Back with solid fill">
                <a:extLst>
                  <a:ext uri="{FF2B5EF4-FFF2-40B4-BE49-F238E27FC236}">
                    <a16:creationId xmlns:a16="http://schemas.microsoft.com/office/drawing/2014/main" id="{3974E9F8-6086-4F2C-AE91-4EDA2A83CEAA}"/>
                  </a:ext>
                </a:extLst>
              </p:cNvPr>
              <p:cNvSpPr/>
              <p:nvPr/>
            </p:nvSpPr>
            <p:spPr>
              <a:xfrm>
                <a:off x="857403" y="18841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7EC24BF-53F2-43EF-A5F8-43C5C3D3E282}"/>
              </a:ext>
            </a:extLst>
          </p:cNvPr>
          <p:cNvGrpSpPr/>
          <p:nvPr/>
        </p:nvGrpSpPr>
        <p:grpSpPr>
          <a:xfrm>
            <a:off x="4679346" y="4861586"/>
            <a:ext cx="3277588" cy="1167655"/>
            <a:chOff x="821575" y="1430999"/>
            <a:chExt cx="3293808" cy="1167655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ED8A7FA-2392-42D9-9E16-FBEC7025ADBA}"/>
                </a:ext>
              </a:extLst>
            </p:cNvPr>
            <p:cNvGrpSpPr/>
            <p:nvPr/>
          </p:nvGrpSpPr>
          <p:grpSpPr>
            <a:xfrm>
              <a:off x="889768" y="1430999"/>
              <a:ext cx="2692068" cy="276999"/>
              <a:chOff x="829155" y="1430999"/>
              <a:chExt cx="2692068" cy="276999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9742D84-B369-4E29-86D1-282C90D03F86}"/>
                  </a:ext>
                </a:extLst>
              </p:cNvPr>
              <p:cNvSpPr txBox="1"/>
              <p:nvPr/>
            </p:nvSpPr>
            <p:spPr>
              <a:xfrm>
                <a:off x="1365329" y="1430999"/>
                <a:ext cx="215589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SAP UI5 Application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3" name="Graphic 20" descr="Back with solid fill">
                <a:extLst>
                  <a:ext uri="{FF2B5EF4-FFF2-40B4-BE49-F238E27FC236}">
                    <a16:creationId xmlns:a16="http://schemas.microsoft.com/office/drawing/2014/main" id="{66A96FF6-C6E7-48A9-AAC2-AC2E517BCD08}"/>
                  </a:ext>
                </a:extLst>
              </p:cNvPr>
              <p:cNvSpPr/>
              <p:nvPr/>
            </p:nvSpPr>
            <p:spPr>
              <a:xfrm>
                <a:off x="829155" y="14542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91ACCB7-4E06-4453-BC70-D94C58A1DE9C}"/>
                </a:ext>
              </a:extLst>
            </p:cNvPr>
            <p:cNvGrpSpPr/>
            <p:nvPr/>
          </p:nvGrpSpPr>
          <p:grpSpPr>
            <a:xfrm>
              <a:off x="821575" y="1889970"/>
              <a:ext cx="3293808" cy="276999"/>
              <a:chOff x="760962" y="1312697"/>
              <a:chExt cx="3293808" cy="276999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56BF803-CCF9-4A88-9F52-013CB8C64E5E}"/>
                  </a:ext>
                </a:extLst>
              </p:cNvPr>
              <p:cNvSpPr txBox="1"/>
              <p:nvPr/>
            </p:nvSpPr>
            <p:spPr>
              <a:xfrm>
                <a:off x="1349042" y="1312697"/>
                <a:ext cx="27057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OData Service Registration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1" name="Graphic 20" descr="Back with solid fill">
                <a:extLst>
                  <a:ext uri="{FF2B5EF4-FFF2-40B4-BE49-F238E27FC236}">
                    <a16:creationId xmlns:a16="http://schemas.microsoft.com/office/drawing/2014/main" id="{B1E3B93B-0060-4DEE-B3F1-086484E8B978}"/>
                  </a:ext>
                </a:extLst>
              </p:cNvPr>
              <p:cNvSpPr/>
              <p:nvPr/>
            </p:nvSpPr>
            <p:spPr>
              <a:xfrm>
                <a:off x="760962" y="1329352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AC888B5-5129-4F45-8991-86F673EA2C00}"/>
                </a:ext>
              </a:extLst>
            </p:cNvPr>
            <p:cNvGrpSpPr/>
            <p:nvPr/>
          </p:nvGrpSpPr>
          <p:grpSpPr>
            <a:xfrm>
              <a:off x="821575" y="2305556"/>
              <a:ext cx="2760261" cy="293098"/>
              <a:chOff x="760962" y="1151010"/>
              <a:chExt cx="2760261" cy="293098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BFDCC1F-291D-4501-A782-AB82A5D38098}"/>
                  </a:ext>
                </a:extLst>
              </p:cNvPr>
              <p:cNvSpPr txBox="1"/>
              <p:nvPr/>
            </p:nvSpPr>
            <p:spPr>
              <a:xfrm>
                <a:off x="1365329" y="1151010"/>
                <a:ext cx="215589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Business Catalog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7" name="Graphic 20" descr="Back with solid fill">
                <a:extLst>
                  <a:ext uri="{FF2B5EF4-FFF2-40B4-BE49-F238E27FC236}">
                    <a16:creationId xmlns:a16="http://schemas.microsoft.com/office/drawing/2014/main" id="{0AEEF527-4E64-4778-B1A2-980357ADB723}"/>
                  </a:ext>
                </a:extLst>
              </p:cNvPr>
              <p:cNvSpPr/>
              <p:nvPr/>
            </p:nvSpPr>
            <p:spPr>
              <a:xfrm>
                <a:off x="760962" y="121364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298C89A-4F59-42D6-A35E-D871170FF9AA}"/>
              </a:ext>
            </a:extLst>
          </p:cNvPr>
          <p:cNvSpPr txBox="1"/>
          <p:nvPr/>
        </p:nvSpPr>
        <p:spPr>
          <a:xfrm>
            <a:off x="8932600" y="1533954"/>
            <a:ext cx="2144305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Back-End Components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B6A9B7C-59C0-4F9F-B238-F887A69F2EB8}"/>
              </a:ext>
            </a:extLst>
          </p:cNvPr>
          <p:cNvGrpSpPr/>
          <p:nvPr/>
        </p:nvGrpSpPr>
        <p:grpSpPr>
          <a:xfrm>
            <a:off x="8565141" y="2079954"/>
            <a:ext cx="2741312" cy="1393679"/>
            <a:chOff x="840524" y="1430999"/>
            <a:chExt cx="2741312" cy="139367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DD70494-FE41-4B1E-B6AF-AEAA49656391}"/>
                </a:ext>
              </a:extLst>
            </p:cNvPr>
            <p:cNvGrpSpPr/>
            <p:nvPr/>
          </p:nvGrpSpPr>
          <p:grpSpPr>
            <a:xfrm>
              <a:off x="889768" y="1430999"/>
              <a:ext cx="2692068" cy="276999"/>
              <a:chOff x="829155" y="1430999"/>
              <a:chExt cx="2692068" cy="276999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073B2615-9C98-42E1-93DE-7DDF6D355473}"/>
                  </a:ext>
                </a:extLst>
              </p:cNvPr>
              <p:cNvSpPr txBox="1"/>
              <p:nvPr/>
            </p:nvSpPr>
            <p:spPr>
              <a:xfrm>
                <a:off x="1365329" y="1430999"/>
                <a:ext cx="215589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OData Service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Graphic 20" descr="Back with solid fill">
                <a:extLst>
                  <a:ext uri="{FF2B5EF4-FFF2-40B4-BE49-F238E27FC236}">
                    <a16:creationId xmlns:a16="http://schemas.microsoft.com/office/drawing/2014/main" id="{DA047720-789D-4133-97FC-A52465490E5F}"/>
                  </a:ext>
                </a:extLst>
              </p:cNvPr>
              <p:cNvSpPr/>
              <p:nvPr/>
            </p:nvSpPr>
            <p:spPr>
              <a:xfrm>
                <a:off x="829155" y="14542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1BE3539-E595-4D64-A14D-AE1D4428D428}"/>
                </a:ext>
              </a:extLst>
            </p:cNvPr>
            <p:cNvGrpSpPr/>
            <p:nvPr/>
          </p:nvGrpSpPr>
          <p:grpSpPr>
            <a:xfrm>
              <a:off x="840524" y="2270680"/>
              <a:ext cx="2741312" cy="553998"/>
              <a:chOff x="779911" y="1693407"/>
              <a:chExt cx="2741312" cy="553998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222033B-9884-4001-B454-EF4B6A9AAF07}"/>
                  </a:ext>
                </a:extLst>
              </p:cNvPr>
              <p:cNvSpPr txBox="1"/>
              <p:nvPr/>
            </p:nvSpPr>
            <p:spPr>
              <a:xfrm>
                <a:off x="1171424" y="1693407"/>
                <a:ext cx="2349799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Back-End Authorization Role (PFCG)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2" name="Graphic 20" descr="Back with solid fill">
                <a:extLst>
                  <a:ext uri="{FF2B5EF4-FFF2-40B4-BE49-F238E27FC236}">
                    <a16:creationId xmlns:a16="http://schemas.microsoft.com/office/drawing/2014/main" id="{59B49914-5DC8-41EA-834A-9A8E9432BD9C}"/>
                  </a:ext>
                </a:extLst>
              </p:cNvPr>
              <p:cNvSpPr/>
              <p:nvPr/>
            </p:nvSpPr>
            <p:spPr>
              <a:xfrm>
                <a:off x="779911" y="1855177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98" name="Graphic 20" descr="Back with solid fill">
            <a:extLst>
              <a:ext uri="{FF2B5EF4-FFF2-40B4-BE49-F238E27FC236}">
                <a16:creationId xmlns:a16="http://schemas.microsoft.com/office/drawing/2014/main" id="{0032A735-1A17-45CE-9F82-E0DABEF3E26A}"/>
              </a:ext>
            </a:extLst>
          </p:cNvPr>
          <p:cNvSpPr/>
          <p:nvPr/>
        </p:nvSpPr>
        <p:spPr>
          <a:xfrm>
            <a:off x="4679346" y="6235005"/>
            <a:ext cx="292923" cy="230460"/>
          </a:xfrm>
          <a:custGeom>
            <a:avLst/>
            <a:gdLst>
              <a:gd name="connsiteX0" fmla="*/ 762000 w 762000"/>
              <a:gd name="connsiteY0" fmla="*/ 228600 h 561975"/>
              <a:gd name="connsiteX1" fmla="*/ 489585 w 762000"/>
              <a:gd name="connsiteY1" fmla="*/ 0 h 561975"/>
              <a:gd name="connsiteX2" fmla="*/ 489585 w 762000"/>
              <a:gd name="connsiteY2" fmla="*/ 133350 h 561975"/>
              <a:gd name="connsiteX3" fmla="*/ 0 w 762000"/>
              <a:gd name="connsiteY3" fmla="*/ 561975 h 561975"/>
              <a:gd name="connsiteX4" fmla="*/ 489585 w 762000"/>
              <a:gd name="connsiteY4" fmla="*/ 333375 h 561975"/>
              <a:gd name="connsiteX5" fmla="*/ 489585 w 762000"/>
              <a:gd name="connsiteY5" fmla="*/ 457200 h 561975"/>
              <a:gd name="connsiteX6" fmla="*/ 762000 w 762000"/>
              <a:gd name="connsiteY6" fmla="*/ 228600 h 56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000" h="561975">
                <a:moveTo>
                  <a:pt x="762000" y="228600"/>
                </a:moveTo>
                <a:lnTo>
                  <a:pt x="489585" y="0"/>
                </a:lnTo>
                <a:lnTo>
                  <a:pt x="489585" y="133350"/>
                </a:lnTo>
                <a:cubicBezTo>
                  <a:pt x="71438" y="137160"/>
                  <a:pt x="0" y="561975"/>
                  <a:pt x="0" y="561975"/>
                </a:cubicBezTo>
                <a:cubicBezTo>
                  <a:pt x="0" y="561975"/>
                  <a:pt x="155258" y="336233"/>
                  <a:pt x="489585" y="333375"/>
                </a:cubicBezTo>
                <a:lnTo>
                  <a:pt x="489585" y="457200"/>
                </a:lnTo>
                <a:lnTo>
                  <a:pt x="762000" y="22860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D569735-3756-41FB-A29B-2131BB09B25A}"/>
              </a:ext>
            </a:extLst>
          </p:cNvPr>
          <p:cNvSpPr txBox="1"/>
          <p:nvPr/>
        </p:nvSpPr>
        <p:spPr>
          <a:xfrm>
            <a:off x="5283712" y="6089239"/>
            <a:ext cx="2340769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kern="0" dirty="0">
                <a:solidFill>
                  <a:schemeClr val="bg1"/>
                </a:solidFill>
                <a:latin typeface="Calibri (Body)"/>
                <a:ea typeface="Calibri Light" charset="0"/>
                <a:cs typeface="Segoe UI" panose="020B0502040204020203" pitchFamily="34" charset="0"/>
              </a:rPr>
              <a:t>Front-End Business Role (PFCG)</a:t>
            </a:r>
            <a:endParaRPr lang="en-US" dirty="0">
              <a:solidFill>
                <a:schemeClr val="bg1"/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41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2032C-C8F8-46D4-A26B-865586335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23" y="1"/>
            <a:ext cx="10860030" cy="1081454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Relationship between Front-End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2015D-69F9-4544-B13F-916BBB201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653" y="108448"/>
            <a:ext cx="806194" cy="79627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01705794-B9EE-4E37-9D76-915168551A73}"/>
              </a:ext>
            </a:extLst>
          </p:cNvPr>
          <p:cNvSpPr>
            <a:spLocks noGrp="1"/>
          </p:cNvSpPr>
          <p:nvPr/>
        </p:nvSpPr>
        <p:spPr>
          <a:xfrm>
            <a:off x="10102006" y="6520505"/>
            <a:ext cx="2225295" cy="229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D9D5D89-C4D2-4EA5-8FD4-BDA28E407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3" y="1595438"/>
            <a:ext cx="10963275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843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87C6A-5A4C-4330-B520-79859F015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603" y="135630"/>
            <a:ext cx="9044656" cy="707887"/>
          </a:xfrm>
        </p:spPr>
        <p:txBody>
          <a:bodyPr>
            <a:noAutofit/>
          </a:bodyPr>
          <a:lstStyle/>
          <a:p>
            <a:pPr algn="l"/>
            <a:r>
              <a:rPr lang="en-US" sz="3600" b="0" i="0" dirty="0">
                <a:solidFill>
                  <a:srgbClr val="32363A"/>
                </a:solidFill>
                <a:effectLst/>
                <a:latin typeface="Cooper Black" panose="0208090404030B020404" pitchFamily="18" charset="0"/>
              </a:rPr>
              <a:t>SAP Fiori Custom App development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82214-691A-40EE-AE9D-B4FF7F1274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60A84B6B-B12E-4167-97CF-5860A564A264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C46E43-025B-4069-9C32-36F96CFE5B3B}"/>
              </a:ext>
            </a:extLst>
          </p:cNvPr>
          <p:cNvSpPr txBox="1"/>
          <p:nvPr/>
        </p:nvSpPr>
        <p:spPr>
          <a:xfrm>
            <a:off x="416859" y="1075765"/>
            <a:ext cx="10408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Customized App is been hosted on SAP-Fiori server (front-end system).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Calibri (Body)"/>
              </a:rPr>
              <a:t>I</a:t>
            </a:r>
            <a:r>
              <a:rPr lang="en-US" b="0" i="0" dirty="0">
                <a:solidFill>
                  <a:srgbClr val="3C3C3C"/>
                </a:solidFill>
                <a:effectLst/>
                <a:latin typeface="Calibri (Body)"/>
              </a:rPr>
              <a:t>t integrates with SAP or Non-SAP system.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F25740-BEF2-4DF1-8595-17231C31F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624" y="2443162"/>
            <a:ext cx="8135470" cy="282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06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05D0-5E75-4AA4-A365-CDE0E1F177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367" y="121603"/>
            <a:ext cx="716699" cy="707887"/>
          </a:xfrm>
          <a:prstGeom prst="rect">
            <a:avLst/>
          </a:prstGeom>
        </p:spPr>
      </p:pic>
      <p:sp>
        <p:nvSpPr>
          <p:cNvPr id="5" name="Footer Placeholder 45">
            <a:extLst>
              <a:ext uri="{FF2B5EF4-FFF2-40B4-BE49-F238E27FC236}">
                <a16:creationId xmlns:a16="http://schemas.microsoft.com/office/drawing/2014/main" id="{16BBF425-3516-47C9-BA8F-FCEFF6BDDF19}"/>
              </a:ext>
            </a:extLst>
          </p:cNvPr>
          <p:cNvSpPr>
            <a:spLocks noGrp="1"/>
          </p:cNvSpPr>
          <p:nvPr/>
        </p:nvSpPr>
        <p:spPr>
          <a:xfrm>
            <a:off x="10102005" y="6552656"/>
            <a:ext cx="2225295" cy="2036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B6EEA3C-50D1-43F2-8926-FD6F4D757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153" y="222368"/>
            <a:ext cx="11511510" cy="568435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solidFill>
                  <a:srgbClr val="3C3C3C"/>
                </a:solidFill>
                <a:latin typeface="Cooper Black" panose="0208090404030B020404" pitchFamily="18" charset="0"/>
              </a:rPr>
              <a:t>Customized</a:t>
            </a:r>
            <a:r>
              <a:rPr lang="en-US" sz="3600" b="1" i="0" dirty="0">
                <a:solidFill>
                  <a:srgbClr val="3C3C3C"/>
                </a:solidFill>
                <a:effectLst/>
                <a:latin typeface="Cooper Black" panose="0208090404030B020404" pitchFamily="18" charset="0"/>
              </a:rPr>
              <a:t> Fiori app components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23622D-2018-4F95-BDBE-C1BD2AE97772}"/>
              </a:ext>
            </a:extLst>
          </p:cNvPr>
          <p:cNvSpPr txBox="1"/>
          <p:nvPr/>
        </p:nvSpPr>
        <p:spPr>
          <a:xfrm>
            <a:off x="1203379" y="1518527"/>
            <a:ext cx="2128019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Software Components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0AA6CA-061B-4F3C-BB7D-E05A684B16A5}"/>
              </a:ext>
            </a:extLst>
          </p:cNvPr>
          <p:cNvSpPr txBox="1"/>
          <p:nvPr/>
        </p:nvSpPr>
        <p:spPr>
          <a:xfrm>
            <a:off x="4991834" y="4304842"/>
            <a:ext cx="2203488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Front-End Components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2EE33-9FEB-46E7-9DCB-DE1A266754EA}"/>
              </a:ext>
            </a:extLst>
          </p:cNvPr>
          <p:cNvSpPr txBox="1"/>
          <p:nvPr/>
        </p:nvSpPr>
        <p:spPr>
          <a:xfrm>
            <a:off x="5331125" y="2415713"/>
            <a:ext cx="1439080" cy="22711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kern="0" dirty="0">
                <a:solidFill>
                  <a:schemeClr val="bg1"/>
                </a:solidFill>
                <a:latin typeface="Calibri (Body)"/>
                <a:ea typeface="Calibri Light" charset="0"/>
                <a:cs typeface="Segoe UI" panose="020B0502040204020203" pitchFamily="34" charset="0"/>
              </a:rPr>
              <a:t>Components</a:t>
            </a:r>
            <a:endParaRPr lang="en-US" dirty="0">
              <a:solidFill>
                <a:schemeClr val="bg1"/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55008BA-FC43-4CBA-A18B-B134D920B610}"/>
              </a:ext>
            </a:extLst>
          </p:cNvPr>
          <p:cNvGrpSpPr/>
          <p:nvPr/>
        </p:nvGrpSpPr>
        <p:grpSpPr>
          <a:xfrm>
            <a:off x="889768" y="1988615"/>
            <a:ext cx="2769560" cy="1508527"/>
            <a:chOff x="889768" y="1292500"/>
            <a:chExt cx="2769560" cy="150852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2B46B73-D745-4324-9326-9E7F508D0CE4}"/>
                </a:ext>
              </a:extLst>
            </p:cNvPr>
            <p:cNvGrpSpPr/>
            <p:nvPr/>
          </p:nvGrpSpPr>
          <p:grpSpPr>
            <a:xfrm>
              <a:off x="889768" y="1292500"/>
              <a:ext cx="2692068" cy="553998"/>
              <a:chOff x="829155" y="1292500"/>
              <a:chExt cx="2692068" cy="553998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442862A-D389-4D6D-B6F1-97DFEB6C420F}"/>
                  </a:ext>
                </a:extLst>
              </p:cNvPr>
              <p:cNvSpPr txBox="1"/>
              <p:nvPr/>
            </p:nvSpPr>
            <p:spPr>
              <a:xfrm>
                <a:off x="1365329" y="1292500"/>
                <a:ext cx="215589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Back-End Software Components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Graphic 20" descr="Back with solid fill">
                <a:extLst>
                  <a:ext uri="{FF2B5EF4-FFF2-40B4-BE49-F238E27FC236}">
                    <a16:creationId xmlns:a16="http://schemas.microsoft.com/office/drawing/2014/main" id="{22A43CBB-E658-425E-8F92-367185A86A87}"/>
                  </a:ext>
                </a:extLst>
              </p:cNvPr>
              <p:cNvSpPr/>
              <p:nvPr/>
            </p:nvSpPr>
            <p:spPr>
              <a:xfrm>
                <a:off x="829155" y="14542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B373D8E-F95C-4B07-BD86-42F3F409ACA6}"/>
                </a:ext>
              </a:extLst>
            </p:cNvPr>
            <p:cNvGrpSpPr/>
            <p:nvPr/>
          </p:nvGrpSpPr>
          <p:grpSpPr>
            <a:xfrm>
              <a:off x="918016" y="2247029"/>
              <a:ext cx="2741312" cy="553998"/>
              <a:chOff x="857403" y="1669756"/>
              <a:chExt cx="2741312" cy="553998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FE0EC4E-23A6-4754-9DAB-BDD1F918A850}"/>
                  </a:ext>
                </a:extLst>
              </p:cNvPr>
              <p:cNvSpPr txBox="1"/>
              <p:nvPr/>
            </p:nvSpPr>
            <p:spPr>
              <a:xfrm>
                <a:off x="1442821" y="1669756"/>
                <a:ext cx="215589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Front-End Software Components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" name="Graphic 20" descr="Back with solid fill">
                <a:extLst>
                  <a:ext uri="{FF2B5EF4-FFF2-40B4-BE49-F238E27FC236}">
                    <a16:creationId xmlns:a16="http://schemas.microsoft.com/office/drawing/2014/main" id="{72AD9B05-0B1A-46E0-B6A8-6E957C3C4181}"/>
                  </a:ext>
                </a:extLst>
              </p:cNvPr>
              <p:cNvSpPr/>
              <p:nvPr/>
            </p:nvSpPr>
            <p:spPr>
              <a:xfrm>
                <a:off x="857403" y="18841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B9148311-CA8D-45CC-AA55-62682E63B768}"/>
              </a:ext>
            </a:extLst>
          </p:cNvPr>
          <p:cNvSpPr txBox="1"/>
          <p:nvPr/>
        </p:nvSpPr>
        <p:spPr>
          <a:xfrm>
            <a:off x="8932600" y="1533954"/>
            <a:ext cx="2144305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Back-End Components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891F3A-1836-4ADE-9B0A-F1806A823E85}"/>
              </a:ext>
            </a:extLst>
          </p:cNvPr>
          <p:cNvGrpSpPr/>
          <p:nvPr/>
        </p:nvGrpSpPr>
        <p:grpSpPr>
          <a:xfrm>
            <a:off x="8565141" y="2079954"/>
            <a:ext cx="2741312" cy="1393679"/>
            <a:chOff x="840524" y="1430999"/>
            <a:chExt cx="2741312" cy="139367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BBEDF64-9CFD-4270-B3D3-C8838B9BFA32}"/>
                </a:ext>
              </a:extLst>
            </p:cNvPr>
            <p:cNvGrpSpPr/>
            <p:nvPr/>
          </p:nvGrpSpPr>
          <p:grpSpPr>
            <a:xfrm>
              <a:off x="889768" y="1430999"/>
              <a:ext cx="2692068" cy="276999"/>
              <a:chOff x="829155" y="1430999"/>
              <a:chExt cx="2692068" cy="276999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4D5EF27-519B-41D7-BD4D-A0773ED88DD7}"/>
                  </a:ext>
                </a:extLst>
              </p:cNvPr>
              <p:cNvSpPr txBox="1"/>
              <p:nvPr/>
            </p:nvSpPr>
            <p:spPr>
              <a:xfrm>
                <a:off x="1365329" y="1430999"/>
                <a:ext cx="215589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OData Service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0" name="Graphic 20" descr="Back with solid fill">
                <a:extLst>
                  <a:ext uri="{FF2B5EF4-FFF2-40B4-BE49-F238E27FC236}">
                    <a16:creationId xmlns:a16="http://schemas.microsoft.com/office/drawing/2014/main" id="{FA6FA659-DB65-4984-9EA8-F09B8FB69839}"/>
                  </a:ext>
                </a:extLst>
              </p:cNvPr>
              <p:cNvSpPr/>
              <p:nvPr/>
            </p:nvSpPr>
            <p:spPr>
              <a:xfrm>
                <a:off x="829155" y="1454268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5B9B3A2-F6E8-4183-B477-F6B0195E20FD}"/>
                </a:ext>
              </a:extLst>
            </p:cNvPr>
            <p:cNvGrpSpPr/>
            <p:nvPr/>
          </p:nvGrpSpPr>
          <p:grpSpPr>
            <a:xfrm>
              <a:off x="840524" y="2270680"/>
              <a:ext cx="2741312" cy="553998"/>
              <a:chOff x="779911" y="1693407"/>
              <a:chExt cx="2741312" cy="553998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BBCCA0D-DD2A-45E5-AFDF-28382FD4F91B}"/>
                  </a:ext>
                </a:extLst>
              </p:cNvPr>
              <p:cNvSpPr txBox="1"/>
              <p:nvPr/>
            </p:nvSpPr>
            <p:spPr>
              <a:xfrm>
                <a:off x="1171424" y="1693407"/>
                <a:ext cx="2349799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kern="0" dirty="0">
                    <a:solidFill>
                      <a:schemeClr val="bg1"/>
                    </a:solidFill>
                    <a:latin typeface="Calibri (Body)"/>
                    <a:ea typeface="Calibri Light" charset="0"/>
                    <a:cs typeface="Segoe UI" panose="020B0502040204020203" pitchFamily="34" charset="0"/>
                  </a:rPr>
                  <a:t>Back-End Authorization Role (PFCG)</a:t>
                </a:r>
                <a:endParaRPr lang="en-US" dirty="0">
                  <a:solidFill>
                    <a:schemeClr val="bg1"/>
                  </a:solidFill>
                  <a:latin typeface="Calibri (Body)"/>
                  <a:ea typeface="Calibri Light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8" name="Graphic 20" descr="Back with solid fill">
                <a:extLst>
                  <a:ext uri="{FF2B5EF4-FFF2-40B4-BE49-F238E27FC236}">
                    <a16:creationId xmlns:a16="http://schemas.microsoft.com/office/drawing/2014/main" id="{D941D9CD-8AA0-4046-9310-D6CAF4146AA8}"/>
                  </a:ext>
                </a:extLst>
              </p:cNvPr>
              <p:cNvSpPr/>
              <p:nvPr/>
            </p:nvSpPr>
            <p:spPr>
              <a:xfrm>
                <a:off x="779911" y="1855177"/>
                <a:ext cx="312488" cy="230460"/>
              </a:xfrm>
              <a:custGeom>
                <a:avLst/>
                <a:gdLst>
                  <a:gd name="connsiteX0" fmla="*/ 762000 w 762000"/>
                  <a:gd name="connsiteY0" fmla="*/ 228600 h 561975"/>
                  <a:gd name="connsiteX1" fmla="*/ 489585 w 762000"/>
                  <a:gd name="connsiteY1" fmla="*/ 0 h 561975"/>
                  <a:gd name="connsiteX2" fmla="*/ 489585 w 762000"/>
                  <a:gd name="connsiteY2" fmla="*/ 133350 h 561975"/>
                  <a:gd name="connsiteX3" fmla="*/ 0 w 762000"/>
                  <a:gd name="connsiteY3" fmla="*/ 561975 h 561975"/>
                  <a:gd name="connsiteX4" fmla="*/ 489585 w 762000"/>
                  <a:gd name="connsiteY4" fmla="*/ 333375 h 561975"/>
                  <a:gd name="connsiteX5" fmla="*/ 489585 w 762000"/>
                  <a:gd name="connsiteY5" fmla="*/ 457200 h 561975"/>
                  <a:gd name="connsiteX6" fmla="*/ 762000 w 762000"/>
                  <a:gd name="connsiteY6" fmla="*/ 228600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561975">
                    <a:moveTo>
                      <a:pt x="762000" y="228600"/>
                    </a:moveTo>
                    <a:lnTo>
                      <a:pt x="489585" y="0"/>
                    </a:lnTo>
                    <a:lnTo>
                      <a:pt x="489585" y="133350"/>
                    </a:lnTo>
                    <a:cubicBezTo>
                      <a:pt x="71438" y="137160"/>
                      <a:pt x="0" y="561975"/>
                      <a:pt x="0" y="561975"/>
                    </a:cubicBezTo>
                    <a:cubicBezTo>
                      <a:pt x="0" y="561975"/>
                      <a:pt x="155258" y="336233"/>
                      <a:pt x="489585" y="333375"/>
                    </a:cubicBezTo>
                    <a:lnTo>
                      <a:pt x="489585" y="457200"/>
                    </a:lnTo>
                    <a:lnTo>
                      <a:pt x="762000" y="2286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51" name="Graphic 20" descr="Back with solid fill">
            <a:extLst>
              <a:ext uri="{FF2B5EF4-FFF2-40B4-BE49-F238E27FC236}">
                <a16:creationId xmlns:a16="http://schemas.microsoft.com/office/drawing/2014/main" id="{45198769-BD79-45DB-83ED-37E7C56AE266}"/>
              </a:ext>
            </a:extLst>
          </p:cNvPr>
          <p:cNvSpPr/>
          <p:nvPr/>
        </p:nvSpPr>
        <p:spPr>
          <a:xfrm>
            <a:off x="4679346" y="6235005"/>
            <a:ext cx="292923" cy="230460"/>
          </a:xfrm>
          <a:custGeom>
            <a:avLst/>
            <a:gdLst>
              <a:gd name="connsiteX0" fmla="*/ 762000 w 762000"/>
              <a:gd name="connsiteY0" fmla="*/ 228600 h 561975"/>
              <a:gd name="connsiteX1" fmla="*/ 489585 w 762000"/>
              <a:gd name="connsiteY1" fmla="*/ 0 h 561975"/>
              <a:gd name="connsiteX2" fmla="*/ 489585 w 762000"/>
              <a:gd name="connsiteY2" fmla="*/ 133350 h 561975"/>
              <a:gd name="connsiteX3" fmla="*/ 0 w 762000"/>
              <a:gd name="connsiteY3" fmla="*/ 561975 h 561975"/>
              <a:gd name="connsiteX4" fmla="*/ 489585 w 762000"/>
              <a:gd name="connsiteY4" fmla="*/ 333375 h 561975"/>
              <a:gd name="connsiteX5" fmla="*/ 489585 w 762000"/>
              <a:gd name="connsiteY5" fmla="*/ 457200 h 561975"/>
              <a:gd name="connsiteX6" fmla="*/ 762000 w 762000"/>
              <a:gd name="connsiteY6" fmla="*/ 228600 h 56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000" h="561975">
                <a:moveTo>
                  <a:pt x="762000" y="228600"/>
                </a:moveTo>
                <a:lnTo>
                  <a:pt x="489585" y="0"/>
                </a:lnTo>
                <a:lnTo>
                  <a:pt x="489585" y="133350"/>
                </a:lnTo>
                <a:cubicBezTo>
                  <a:pt x="71438" y="137160"/>
                  <a:pt x="0" y="561975"/>
                  <a:pt x="0" y="561975"/>
                </a:cubicBezTo>
                <a:cubicBezTo>
                  <a:pt x="0" y="561975"/>
                  <a:pt x="155258" y="336233"/>
                  <a:pt x="489585" y="333375"/>
                </a:cubicBezTo>
                <a:lnTo>
                  <a:pt x="489585" y="457200"/>
                </a:lnTo>
                <a:lnTo>
                  <a:pt x="762000" y="22860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525B422-38BD-4E73-B2FA-6AEFFD6F27C2}"/>
              </a:ext>
            </a:extLst>
          </p:cNvPr>
          <p:cNvSpPr txBox="1"/>
          <p:nvPr/>
        </p:nvSpPr>
        <p:spPr>
          <a:xfrm>
            <a:off x="5283712" y="6089239"/>
            <a:ext cx="2340769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kern="0" dirty="0">
                <a:solidFill>
                  <a:schemeClr val="bg1"/>
                </a:solidFill>
                <a:latin typeface="Calibri (Body)"/>
                <a:ea typeface="Calibri Light" charset="0"/>
                <a:cs typeface="Segoe UI" panose="020B0502040204020203" pitchFamily="34" charset="0"/>
              </a:rPr>
              <a:t>Front-End Business Role (PFCG)</a:t>
            </a:r>
            <a:endParaRPr lang="en-US" dirty="0">
              <a:solidFill>
                <a:schemeClr val="bg1"/>
              </a:solidFill>
              <a:latin typeface="Calibri (Body)"/>
              <a:ea typeface="Calibri Light" charset="0"/>
              <a:cs typeface="Segoe UI" panose="020B0502040204020203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349E769-F49C-48F9-8EC0-B21E58F94781}"/>
              </a:ext>
            </a:extLst>
          </p:cNvPr>
          <p:cNvGrpSpPr/>
          <p:nvPr/>
        </p:nvGrpSpPr>
        <p:grpSpPr>
          <a:xfrm>
            <a:off x="1943292" y="1518527"/>
            <a:ext cx="3724459" cy="5467365"/>
            <a:chOff x="609600" y="1828800"/>
            <a:chExt cx="3724459" cy="4406946"/>
          </a:xfrm>
        </p:grpSpPr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5CA71265-222F-4F57-B940-A7BA53B88E4D}"/>
                </a:ext>
              </a:extLst>
            </p:cNvPr>
            <p:cNvSpPr/>
            <p:nvPr/>
          </p:nvSpPr>
          <p:spPr>
            <a:xfrm>
              <a:off x="609600" y="1846287"/>
              <a:ext cx="361564" cy="1012379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1586FEE1-F969-4D76-B1EF-21664A12C0C9}"/>
                </a:ext>
              </a:extLst>
            </p:cNvPr>
            <p:cNvSpPr/>
            <p:nvPr/>
          </p:nvSpPr>
          <p:spPr>
            <a:xfrm>
              <a:off x="790732" y="1828800"/>
              <a:ext cx="3543327" cy="4121829"/>
            </a:xfrm>
            <a:custGeom>
              <a:avLst/>
              <a:gdLst>
                <a:gd name="connsiteX0" fmla="*/ 0 w 3733800"/>
                <a:gd name="connsiteY0" fmla="*/ 0 h 4343400"/>
                <a:gd name="connsiteX1" fmla="*/ 3733800 w 3733800"/>
                <a:gd name="connsiteY1" fmla="*/ 0 h 4343400"/>
                <a:gd name="connsiteX2" fmla="*/ 3733800 w 3733800"/>
                <a:gd name="connsiteY2" fmla="*/ 4343400 h 4343400"/>
                <a:gd name="connsiteX3" fmla="*/ 0 w 3733800"/>
                <a:gd name="connsiteY3" fmla="*/ 4343400 h 4343400"/>
                <a:gd name="connsiteX4" fmla="*/ 0 w 3733800"/>
                <a:gd name="connsiteY4" fmla="*/ 0 h 434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3800" h="4343400">
                  <a:moveTo>
                    <a:pt x="0" y="0"/>
                  </a:moveTo>
                  <a:lnTo>
                    <a:pt x="3733800" y="0"/>
                  </a:lnTo>
                  <a:lnTo>
                    <a:pt x="3733800" y="4343400"/>
                  </a:lnTo>
                  <a:lnTo>
                    <a:pt x="0" y="43434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444500" dist="203200" dir="11400000" sx="98000" sy="98000" algn="ctr" rotWithShape="0">
                <a:srgbClr val="000000">
                  <a:alpha val="1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9244504A-4AC9-428B-91AA-57DA9F528F90}"/>
                </a:ext>
              </a:extLst>
            </p:cNvPr>
            <p:cNvSpPr/>
            <p:nvPr/>
          </p:nvSpPr>
          <p:spPr>
            <a:xfrm rot="15700300">
              <a:off x="2273912" y="4191174"/>
              <a:ext cx="582816" cy="3506327"/>
            </a:xfrm>
            <a:custGeom>
              <a:avLst/>
              <a:gdLst>
                <a:gd name="connsiteX0" fmla="*/ 0 w 975491"/>
                <a:gd name="connsiteY0" fmla="*/ 3707806 h 3707806"/>
                <a:gd name="connsiteX1" fmla="*/ 487746 w 975491"/>
                <a:gd name="connsiteY1" fmla="*/ 0 h 3707806"/>
                <a:gd name="connsiteX2" fmla="*/ 975491 w 975491"/>
                <a:gd name="connsiteY2" fmla="*/ 3707806 h 3707806"/>
                <a:gd name="connsiteX3" fmla="*/ 0 w 975491"/>
                <a:gd name="connsiteY3" fmla="*/ 3707806 h 3707806"/>
                <a:gd name="connsiteX0" fmla="*/ 0 w 975491"/>
                <a:gd name="connsiteY0" fmla="*/ 3711496 h 3711496"/>
                <a:gd name="connsiteX1" fmla="*/ 557135 w 975491"/>
                <a:gd name="connsiteY1" fmla="*/ 0 h 3711496"/>
                <a:gd name="connsiteX2" fmla="*/ 975491 w 975491"/>
                <a:gd name="connsiteY2" fmla="*/ 3711496 h 3711496"/>
                <a:gd name="connsiteX3" fmla="*/ 0 w 975491"/>
                <a:gd name="connsiteY3" fmla="*/ 3711496 h 3711496"/>
                <a:gd name="connsiteX0" fmla="*/ 0 w 975491"/>
                <a:gd name="connsiteY0" fmla="*/ 3724111 h 3724111"/>
                <a:gd name="connsiteX1" fmla="*/ 549302 w 975491"/>
                <a:gd name="connsiteY1" fmla="*/ 0 h 3724111"/>
                <a:gd name="connsiteX2" fmla="*/ 975491 w 975491"/>
                <a:gd name="connsiteY2" fmla="*/ 3724111 h 3724111"/>
                <a:gd name="connsiteX3" fmla="*/ 0 w 975491"/>
                <a:gd name="connsiteY3" fmla="*/ 3724111 h 3724111"/>
                <a:gd name="connsiteX0" fmla="*/ 0 w 872078"/>
                <a:gd name="connsiteY0" fmla="*/ 3625015 h 3724111"/>
                <a:gd name="connsiteX1" fmla="*/ 445889 w 872078"/>
                <a:gd name="connsiteY1" fmla="*/ 0 h 3724111"/>
                <a:gd name="connsiteX2" fmla="*/ 872078 w 872078"/>
                <a:gd name="connsiteY2" fmla="*/ 3724111 h 3724111"/>
                <a:gd name="connsiteX3" fmla="*/ 0 w 872078"/>
                <a:gd name="connsiteY3" fmla="*/ 3625015 h 3724111"/>
                <a:gd name="connsiteX0" fmla="*/ 0 w 936368"/>
                <a:gd name="connsiteY0" fmla="*/ 3689909 h 3724111"/>
                <a:gd name="connsiteX1" fmla="*/ 510179 w 936368"/>
                <a:gd name="connsiteY1" fmla="*/ 0 h 3724111"/>
                <a:gd name="connsiteX2" fmla="*/ 936368 w 936368"/>
                <a:gd name="connsiteY2" fmla="*/ 3724111 h 3724111"/>
                <a:gd name="connsiteX3" fmla="*/ 0 w 936368"/>
                <a:gd name="connsiteY3" fmla="*/ 3689909 h 3724111"/>
                <a:gd name="connsiteX0" fmla="*/ 0 w 941782"/>
                <a:gd name="connsiteY0" fmla="*/ 3635817 h 3724111"/>
                <a:gd name="connsiteX1" fmla="*/ 515593 w 941782"/>
                <a:gd name="connsiteY1" fmla="*/ 0 h 3724111"/>
                <a:gd name="connsiteX2" fmla="*/ 941782 w 941782"/>
                <a:gd name="connsiteY2" fmla="*/ 3724111 h 3724111"/>
                <a:gd name="connsiteX3" fmla="*/ 0 w 941782"/>
                <a:gd name="connsiteY3" fmla="*/ 3635817 h 3724111"/>
                <a:gd name="connsiteX0" fmla="*/ 0 w 966172"/>
                <a:gd name="connsiteY0" fmla="*/ 3735196 h 3735196"/>
                <a:gd name="connsiteX1" fmla="*/ 539983 w 966172"/>
                <a:gd name="connsiteY1" fmla="*/ 0 h 3735196"/>
                <a:gd name="connsiteX2" fmla="*/ 966172 w 966172"/>
                <a:gd name="connsiteY2" fmla="*/ 3724111 h 3735196"/>
                <a:gd name="connsiteX3" fmla="*/ 0 w 966172"/>
                <a:gd name="connsiteY3" fmla="*/ 3735196 h 3735196"/>
                <a:gd name="connsiteX0" fmla="*/ 0 w 949043"/>
                <a:gd name="connsiteY0" fmla="*/ 3689503 h 3724111"/>
                <a:gd name="connsiteX1" fmla="*/ 522854 w 949043"/>
                <a:gd name="connsiteY1" fmla="*/ 0 h 3724111"/>
                <a:gd name="connsiteX2" fmla="*/ 949043 w 949043"/>
                <a:gd name="connsiteY2" fmla="*/ 3724111 h 3724111"/>
                <a:gd name="connsiteX3" fmla="*/ 0 w 949043"/>
                <a:gd name="connsiteY3" fmla="*/ 3689503 h 3724111"/>
                <a:gd name="connsiteX0" fmla="*/ 0 w 970989"/>
                <a:gd name="connsiteY0" fmla="*/ 3751402 h 3751402"/>
                <a:gd name="connsiteX1" fmla="*/ 544800 w 970989"/>
                <a:gd name="connsiteY1" fmla="*/ 0 h 3751402"/>
                <a:gd name="connsiteX2" fmla="*/ 970989 w 970989"/>
                <a:gd name="connsiteY2" fmla="*/ 3724111 h 3751402"/>
                <a:gd name="connsiteX3" fmla="*/ 0 w 970989"/>
                <a:gd name="connsiteY3" fmla="*/ 3751402 h 3751402"/>
                <a:gd name="connsiteX0" fmla="*/ 0 w 708006"/>
                <a:gd name="connsiteY0" fmla="*/ 3751402 h 3751402"/>
                <a:gd name="connsiteX1" fmla="*/ 544800 w 708006"/>
                <a:gd name="connsiteY1" fmla="*/ 0 h 3751402"/>
                <a:gd name="connsiteX2" fmla="*/ 708006 w 708006"/>
                <a:gd name="connsiteY2" fmla="*/ 3584033 h 3751402"/>
                <a:gd name="connsiteX3" fmla="*/ 0 w 708006"/>
                <a:gd name="connsiteY3" fmla="*/ 3751402 h 3751402"/>
                <a:gd name="connsiteX0" fmla="*/ 0 w 585045"/>
                <a:gd name="connsiteY0" fmla="*/ 3751402 h 3751402"/>
                <a:gd name="connsiteX1" fmla="*/ 544800 w 585045"/>
                <a:gd name="connsiteY1" fmla="*/ 0 h 3751402"/>
                <a:gd name="connsiteX2" fmla="*/ 585045 w 585045"/>
                <a:gd name="connsiteY2" fmla="*/ 3659174 h 3751402"/>
                <a:gd name="connsiteX3" fmla="*/ 0 w 585045"/>
                <a:gd name="connsiteY3" fmla="*/ 3751402 h 375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045" h="3751402">
                  <a:moveTo>
                    <a:pt x="0" y="3751402"/>
                  </a:moveTo>
                  <a:lnTo>
                    <a:pt x="544800" y="0"/>
                  </a:lnTo>
                  <a:lnTo>
                    <a:pt x="585045" y="3659174"/>
                  </a:lnTo>
                  <a:lnTo>
                    <a:pt x="0" y="3751402"/>
                  </a:lnTo>
                  <a:close/>
                </a:path>
              </a:pathLst>
            </a:custGeom>
            <a:gradFill>
              <a:gsLst>
                <a:gs pos="12000">
                  <a:srgbClr val="B7611C"/>
                </a:gs>
                <a:gs pos="81000">
                  <a:srgbClr val="984807"/>
                </a:gs>
                <a:gs pos="81000">
                  <a:srgbClr val="6A3000"/>
                </a:gs>
              </a:gsLst>
              <a:lin ang="13500000" scaled="0"/>
            </a:gradFill>
            <a:ln>
              <a:noFill/>
            </a:ln>
            <a:effectLst>
              <a:outerShdw blurRad="279400" dist="50800" dir="15780000" sx="98000" sy="98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F7901B1-593F-4068-BF49-BC6A3D6041AD}"/>
                </a:ext>
              </a:extLst>
            </p:cNvPr>
            <p:cNvCxnSpPr/>
            <p:nvPr/>
          </p:nvCxnSpPr>
          <p:spPr>
            <a:xfrm>
              <a:off x="790732" y="2532343"/>
              <a:ext cx="3543327" cy="150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DA15B6D-CA9F-4820-AFD5-2D8974091313}"/>
                </a:ext>
              </a:extLst>
            </p:cNvPr>
            <p:cNvSpPr txBox="1"/>
            <p:nvPr/>
          </p:nvSpPr>
          <p:spPr>
            <a:xfrm>
              <a:off x="1007671" y="2013000"/>
              <a:ext cx="2720873" cy="3349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kern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 (Body)"/>
                  <a:cs typeface="Arial" pitchFamily="34" charset="0"/>
                </a:rPr>
                <a:t>Front-End Components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C9C3F38-992F-4270-9DD5-551A724C98F5}"/>
                </a:ext>
              </a:extLst>
            </p:cNvPr>
            <p:cNvSpPr txBox="1"/>
            <p:nvPr/>
          </p:nvSpPr>
          <p:spPr>
            <a:xfrm>
              <a:off x="1152296" y="2649825"/>
              <a:ext cx="2978156" cy="3423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SAP UI5 Application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OData Service definition &amp; its registration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Semantic Object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Launchpad Role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App accessibility in Fiori Launchpad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Business Catalog</a:t>
              </a:r>
            </a:p>
            <a:p>
              <a:pPr marL="1200150" lvl="2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Tile</a:t>
              </a:r>
            </a:p>
            <a:p>
              <a:pPr marL="1200150" lvl="2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Target Mapping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Business Group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Front-End Business Role (PFCG)</a:t>
              </a:r>
            </a:p>
            <a:p>
              <a:br>
                <a:rPr lang="en-US" dirty="0"/>
              </a:b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4B631C0-9A2F-4AB1-85CC-EF651D1EAED9}"/>
              </a:ext>
            </a:extLst>
          </p:cNvPr>
          <p:cNvGrpSpPr/>
          <p:nvPr/>
        </p:nvGrpSpPr>
        <p:grpSpPr>
          <a:xfrm>
            <a:off x="6168916" y="1530719"/>
            <a:ext cx="3724459" cy="5436184"/>
            <a:chOff x="4835224" y="1840992"/>
            <a:chExt cx="3724459" cy="4406946"/>
          </a:xfrm>
        </p:grpSpPr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95302053-8246-4E71-BEE9-362C03DEA87D}"/>
                </a:ext>
              </a:extLst>
            </p:cNvPr>
            <p:cNvSpPr/>
            <p:nvPr/>
          </p:nvSpPr>
          <p:spPr>
            <a:xfrm>
              <a:off x="4835224" y="1858479"/>
              <a:ext cx="361564" cy="1012379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7B7F9D25-5091-4E77-96B4-8B8A354707F0}"/>
                </a:ext>
              </a:extLst>
            </p:cNvPr>
            <p:cNvSpPr/>
            <p:nvPr/>
          </p:nvSpPr>
          <p:spPr>
            <a:xfrm>
              <a:off x="5016356" y="1840992"/>
              <a:ext cx="3543327" cy="4121829"/>
            </a:xfrm>
            <a:custGeom>
              <a:avLst/>
              <a:gdLst>
                <a:gd name="connsiteX0" fmla="*/ 0 w 3733800"/>
                <a:gd name="connsiteY0" fmla="*/ 0 h 4343400"/>
                <a:gd name="connsiteX1" fmla="*/ 3733800 w 3733800"/>
                <a:gd name="connsiteY1" fmla="*/ 0 h 4343400"/>
                <a:gd name="connsiteX2" fmla="*/ 3733800 w 3733800"/>
                <a:gd name="connsiteY2" fmla="*/ 4343400 h 4343400"/>
                <a:gd name="connsiteX3" fmla="*/ 0 w 3733800"/>
                <a:gd name="connsiteY3" fmla="*/ 4343400 h 4343400"/>
                <a:gd name="connsiteX4" fmla="*/ 0 w 3733800"/>
                <a:gd name="connsiteY4" fmla="*/ 0 h 434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33800" h="4343400">
                  <a:moveTo>
                    <a:pt x="0" y="0"/>
                  </a:moveTo>
                  <a:lnTo>
                    <a:pt x="3733800" y="0"/>
                  </a:lnTo>
                  <a:lnTo>
                    <a:pt x="3733800" y="4343400"/>
                  </a:lnTo>
                  <a:lnTo>
                    <a:pt x="0" y="43434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444500" dist="203200" dir="11400000" sx="98000" sy="98000" algn="ctr" rotWithShape="0">
                <a:srgbClr val="000000">
                  <a:alpha val="1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E252E6DF-50D0-4D71-84C3-743869479E90}"/>
                </a:ext>
              </a:extLst>
            </p:cNvPr>
            <p:cNvSpPr/>
            <p:nvPr/>
          </p:nvSpPr>
          <p:spPr>
            <a:xfrm rot="15700300">
              <a:off x="6499536" y="4203366"/>
              <a:ext cx="582816" cy="3506327"/>
            </a:xfrm>
            <a:custGeom>
              <a:avLst/>
              <a:gdLst>
                <a:gd name="connsiteX0" fmla="*/ 0 w 975491"/>
                <a:gd name="connsiteY0" fmla="*/ 3707806 h 3707806"/>
                <a:gd name="connsiteX1" fmla="*/ 487746 w 975491"/>
                <a:gd name="connsiteY1" fmla="*/ 0 h 3707806"/>
                <a:gd name="connsiteX2" fmla="*/ 975491 w 975491"/>
                <a:gd name="connsiteY2" fmla="*/ 3707806 h 3707806"/>
                <a:gd name="connsiteX3" fmla="*/ 0 w 975491"/>
                <a:gd name="connsiteY3" fmla="*/ 3707806 h 3707806"/>
                <a:gd name="connsiteX0" fmla="*/ 0 w 975491"/>
                <a:gd name="connsiteY0" fmla="*/ 3711496 h 3711496"/>
                <a:gd name="connsiteX1" fmla="*/ 557135 w 975491"/>
                <a:gd name="connsiteY1" fmla="*/ 0 h 3711496"/>
                <a:gd name="connsiteX2" fmla="*/ 975491 w 975491"/>
                <a:gd name="connsiteY2" fmla="*/ 3711496 h 3711496"/>
                <a:gd name="connsiteX3" fmla="*/ 0 w 975491"/>
                <a:gd name="connsiteY3" fmla="*/ 3711496 h 3711496"/>
                <a:gd name="connsiteX0" fmla="*/ 0 w 975491"/>
                <a:gd name="connsiteY0" fmla="*/ 3724111 h 3724111"/>
                <a:gd name="connsiteX1" fmla="*/ 549302 w 975491"/>
                <a:gd name="connsiteY1" fmla="*/ 0 h 3724111"/>
                <a:gd name="connsiteX2" fmla="*/ 975491 w 975491"/>
                <a:gd name="connsiteY2" fmla="*/ 3724111 h 3724111"/>
                <a:gd name="connsiteX3" fmla="*/ 0 w 975491"/>
                <a:gd name="connsiteY3" fmla="*/ 3724111 h 3724111"/>
                <a:gd name="connsiteX0" fmla="*/ 0 w 872078"/>
                <a:gd name="connsiteY0" fmla="*/ 3625015 h 3724111"/>
                <a:gd name="connsiteX1" fmla="*/ 445889 w 872078"/>
                <a:gd name="connsiteY1" fmla="*/ 0 h 3724111"/>
                <a:gd name="connsiteX2" fmla="*/ 872078 w 872078"/>
                <a:gd name="connsiteY2" fmla="*/ 3724111 h 3724111"/>
                <a:gd name="connsiteX3" fmla="*/ 0 w 872078"/>
                <a:gd name="connsiteY3" fmla="*/ 3625015 h 3724111"/>
                <a:gd name="connsiteX0" fmla="*/ 0 w 936368"/>
                <a:gd name="connsiteY0" fmla="*/ 3689909 h 3724111"/>
                <a:gd name="connsiteX1" fmla="*/ 510179 w 936368"/>
                <a:gd name="connsiteY1" fmla="*/ 0 h 3724111"/>
                <a:gd name="connsiteX2" fmla="*/ 936368 w 936368"/>
                <a:gd name="connsiteY2" fmla="*/ 3724111 h 3724111"/>
                <a:gd name="connsiteX3" fmla="*/ 0 w 936368"/>
                <a:gd name="connsiteY3" fmla="*/ 3689909 h 3724111"/>
                <a:gd name="connsiteX0" fmla="*/ 0 w 941782"/>
                <a:gd name="connsiteY0" fmla="*/ 3635817 h 3724111"/>
                <a:gd name="connsiteX1" fmla="*/ 515593 w 941782"/>
                <a:gd name="connsiteY1" fmla="*/ 0 h 3724111"/>
                <a:gd name="connsiteX2" fmla="*/ 941782 w 941782"/>
                <a:gd name="connsiteY2" fmla="*/ 3724111 h 3724111"/>
                <a:gd name="connsiteX3" fmla="*/ 0 w 941782"/>
                <a:gd name="connsiteY3" fmla="*/ 3635817 h 3724111"/>
                <a:gd name="connsiteX0" fmla="*/ 0 w 966172"/>
                <a:gd name="connsiteY0" fmla="*/ 3735196 h 3735196"/>
                <a:gd name="connsiteX1" fmla="*/ 539983 w 966172"/>
                <a:gd name="connsiteY1" fmla="*/ 0 h 3735196"/>
                <a:gd name="connsiteX2" fmla="*/ 966172 w 966172"/>
                <a:gd name="connsiteY2" fmla="*/ 3724111 h 3735196"/>
                <a:gd name="connsiteX3" fmla="*/ 0 w 966172"/>
                <a:gd name="connsiteY3" fmla="*/ 3735196 h 3735196"/>
                <a:gd name="connsiteX0" fmla="*/ 0 w 949043"/>
                <a:gd name="connsiteY0" fmla="*/ 3689503 h 3724111"/>
                <a:gd name="connsiteX1" fmla="*/ 522854 w 949043"/>
                <a:gd name="connsiteY1" fmla="*/ 0 h 3724111"/>
                <a:gd name="connsiteX2" fmla="*/ 949043 w 949043"/>
                <a:gd name="connsiteY2" fmla="*/ 3724111 h 3724111"/>
                <a:gd name="connsiteX3" fmla="*/ 0 w 949043"/>
                <a:gd name="connsiteY3" fmla="*/ 3689503 h 3724111"/>
                <a:gd name="connsiteX0" fmla="*/ 0 w 970989"/>
                <a:gd name="connsiteY0" fmla="*/ 3751402 h 3751402"/>
                <a:gd name="connsiteX1" fmla="*/ 544800 w 970989"/>
                <a:gd name="connsiteY1" fmla="*/ 0 h 3751402"/>
                <a:gd name="connsiteX2" fmla="*/ 970989 w 970989"/>
                <a:gd name="connsiteY2" fmla="*/ 3724111 h 3751402"/>
                <a:gd name="connsiteX3" fmla="*/ 0 w 970989"/>
                <a:gd name="connsiteY3" fmla="*/ 3751402 h 3751402"/>
                <a:gd name="connsiteX0" fmla="*/ 0 w 708006"/>
                <a:gd name="connsiteY0" fmla="*/ 3751402 h 3751402"/>
                <a:gd name="connsiteX1" fmla="*/ 544800 w 708006"/>
                <a:gd name="connsiteY1" fmla="*/ 0 h 3751402"/>
                <a:gd name="connsiteX2" fmla="*/ 708006 w 708006"/>
                <a:gd name="connsiteY2" fmla="*/ 3584033 h 3751402"/>
                <a:gd name="connsiteX3" fmla="*/ 0 w 708006"/>
                <a:gd name="connsiteY3" fmla="*/ 3751402 h 3751402"/>
                <a:gd name="connsiteX0" fmla="*/ 0 w 585045"/>
                <a:gd name="connsiteY0" fmla="*/ 3751402 h 3751402"/>
                <a:gd name="connsiteX1" fmla="*/ 544800 w 585045"/>
                <a:gd name="connsiteY1" fmla="*/ 0 h 3751402"/>
                <a:gd name="connsiteX2" fmla="*/ 585045 w 585045"/>
                <a:gd name="connsiteY2" fmla="*/ 3659174 h 3751402"/>
                <a:gd name="connsiteX3" fmla="*/ 0 w 585045"/>
                <a:gd name="connsiteY3" fmla="*/ 3751402 h 375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045" h="3751402">
                  <a:moveTo>
                    <a:pt x="0" y="3751402"/>
                  </a:moveTo>
                  <a:lnTo>
                    <a:pt x="544800" y="0"/>
                  </a:lnTo>
                  <a:lnTo>
                    <a:pt x="585045" y="3659174"/>
                  </a:lnTo>
                  <a:lnTo>
                    <a:pt x="0" y="3751402"/>
                  </a:lnTo>
                  <a:close/>
                </a:path>
              </a:pathLst>
            </a:custGeom>
            <a:gradFill>
              <a:gsLst>
                <a:gs pos="12000">
                  <a:srgbClr val="B7611C"/>
                </a:gs>
                <a:gs pos="81000">
                  <a:srgbClr val="984807"/>
                </a:gs>
                <a:gs pos="81000">
                  <a:srgbClr val="6A3000"/>
                </a:gs>
              </a:gsLst>
              <a:lin ang="13500000" scaled="0"/>
            </a:gradFill>
            <a:ln>
              <a:noFill/>
            </a:ln>
            <a:effectLst>
              <a:outerShdw blurRad="279400" dist="50800" dir="15780000" sx="98000" sy="98000" algn="ctr" rotWithShape="0">
                <a:srgbClr val="000000">
                  <a:alpha val="4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77D4AD5-3A8F-4105-B9DF-DFBCF729626C}"/>
                </a:ext>
              </a:extLst>
            </p:cNvPr>
            <p:cNvCxnSpPr/>
            <p:nvPr/>
          </p:nvCxnSpPr>
          <p:spPr>
            <a:xfrm>
              <a:off x="5016356" y="2544535"/>
              <a:ext cx="3543327" cy="150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95F14E8-E53D-4A22-B4A3-EC8FB7874124}"/>
                </a:ext>
              </a:extLst>
            </p:cNvPr>
            <p:cNvSpPr txBox="1"/>
            <p:nvPr/>
          </p:nvSpPr>
          <p:spPr>
            <a:xfrm>
              <a:off x="5257800" y="2008053"/>
              <a:ext cx="2948243" cy="336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kern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itchFamily="34" charset="0"/>
                </a:rPr>
                <a:t>Back-End Components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26AA06C-1881-43AF-898C-F43E113FBA95}"/>
                </a:ext>
              </a:extLst>
            </p:cNvPr>
            <p:cNvSpPr txBox="1"/>
            <p:nvPr/>
          </p:nvSpPr>
          <p:spPr>
            <a:xfrm>
              <a:off x="5402425" y="2644878"/>
              <a:ext cx="2747886" cy="142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For data access from SAP System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RFC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For data access from Non-SAP System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rgbClr val="3C3C3C"/>
                  </a:solidFill>
                  <a:effectLst/>
                  <a:latin typeface="Calibri (Body)"/>
                </a:rPr>
                <a:t>Web-services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278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9642</TotalTime>
  <Words>1139</Words>
  <Application>Microsoft Office PowerPoint</Application>
  <PresentationFormat>Widescreen</PresentationFormat>
  <Paragraphs>292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72</vt:lpstr>
      <vt:lpstr>Arial</vt:lpstr>
      <vt:lpstr>Arial</vt:lpstr>
      <vt:lpstr>Calibri</vt:lpstr>
      <vt:lpstr>Calibri (Body)</vt:lpstr>
      <vt:lpstr>Calibri Light</vt:lpstr>
      <vt:lpstr>Cooper Black</vt:lpstr>
      <vt:lpstr>Segoe UI</vt:lpstr>
      <vt:lpstr>Office Theme</vt:lpstr>
      <vt:lpstr>PowerPoint Presentation</vt:lpstr>
      <vt:lpstr>PowerPoint Presentation</vt:lpstr>
      <vt:lpstr>SAP Fiori Standard App Implementation</vt:lpstr>
      <vt:lpstr>Two types of SAP-Fiori app implementations:</vt:lpstr>
      <vt:lpstr>Pre-requisites for Standard Fiori App</vt:lpstr>
      <vt:lpstr>Standard Fiori app components</vt:lpstr>
      <vt:lpstr>Relationship between Front-End Components</vt:lpstr>
      <vt:lpstr>SAP Fiori Custom App development</vt:lpstr>
      <vt:lpstr>Customized Fiori app components</vt:lpstr>
      <vt:lpstr>PowerPoint Presentation</vt:lpstr>
      <vt:lpstr>PowerPoint Presentation</vt:lpstr>
      <vt:lpstr>Steps to create/configure a custom Fiori App</vt:lpstr>
      <vt:lpstr>PowerPoint Presentation</vt:lpstr>
      <vt:lpstr>SAP Fiori Element</vt:lpstr>
      <vt:lpstr>SAP Fiori Element App looks like as:</vt:lpstr>
      <vt:lpstr>Annotation</vt:lpstr>
      <vt:lpstr>Create a Fiori Element Application </vt:lpstr>
      <vt:lpstr>Add Selection field in Fiori Element App:</vt:lpstr>
      <vt:lpstr>Add LineItem annotations:</vt:lpstr>
      <vt:lpstr>Represent DataPoint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anubhav oberoy</cp:lastModifiedBy>
  <cp:revision>830</cp:revision>
  <dcterms:created xsi:type="dcterms:W3CDTF">2016-07-10T03:33:26Z</dcterms:created>
  <dcterms:modified xsi:type="dcterms:W3CDTF">2021-05-20T05:30:55Z</dcterms:modified>
</cp:coreProperties>
</file>